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4.xml" ContentType="application/vnd.openxmlformats-officedocument.drawingml.chart+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178"/>
  </p:notesMasterIdLst>
  <p:handoutMasterIdLst>
    <p:handoutMasterId r:id="rId179"/>
  </p:handoutMasterIdLst>
  <p:sldIdLst>
    <p:sldId id="256" r:id="rId2"/>
    <p:sldId id="442" r:id="rId3"/>
    <p:sldId id="443" r:id="rId4"/>
    <p:sldId id="444" r:id="rId5"/>
    <p:sldId id="445" r:id="rId6"/>
    <p:sldId id="446" r:id="rId7"/>
    <p:sldId id="449" r:id="rId8"/>
    <p:sldId id="450" r:id="rId9"/>
    <p:sldId id="451" r:id="rId10"/>
    <p:sldId id="452" r:id="rId11"/>
    <p:sldId id="447" r:id="rId12"/>
    <p:sldId id="448" r:id="rId13"/>
    <p:sldId id="526" r:id="rId14"/>
    <p:sldId id="566" r:id="rId15"/>
    <p:sldId id="269" r:id="rId16"/>
    <p:sldId id="406" r:id="rId17"/>
    <p:sldId id="312" r:id="rId18"/>
    <p:sldId id="266" r:id="rId19"/>
    <p:sldId id="270" r:id="rId20"/>
    <p:sldId id="277" r:id="rId21"/>
    <p:sldId id="279" r:id="rId22"/>
    <p:sldId id="411" r:id="rId23"/>
    <p:sldId id="322" r:id="rId24"/>
    <p:sldId id="412" r:id="rId25"/>
    <p:sldId id="385" r:id="rId26"/>
    <p:sldId id="413" r:id="rId27"/>
    <p:sldId id="414" r:id="rId28"/>
    <p:sldId id="368" r:id="rId29"/>
    <p:sldId id="367" r:id="rId30"/>
    <p:sldId id="389" r:id="rId31"/>
    <p:sldId id="417" r:id="rId32"/>
    <p:sldId id="418" r:id="rId33"/>
    <p:sldId id="330" r:id="rId34"/>
    <p:sldId id="415" r:id="rId35"/>
    <p:sldId id="416" r:id="rId36"/>
    <p:sldId id="328" r:id="rId37"/>
    <p:sldId id="369" r:id="rId38"/>
    <p:sldId id="370" r:id="rId39"/>
    <p:sldId id="420" r:id="rId40"/>
    <p:sldId id="419" r:id="rId41"/>
    <p:sldId id="421" r:id="rId42"/>
    <p:sldId id="339" r:id="rId43"/>
    <p:sldId id="338" r:id="rId44"/>
    <p:sldId id="422" r:id="rId45"/>
    <p:sldId id="424" r:id="rId46"/>
    <p:sldId id="425" r:id="rId47"/>
    <p:sldId id="429" r:id="rId48"/>
    <p:sldId id="427" r:id="rId49"/>
    <p:sldId id="431" r:id="rId50"/>
    <p:sldId id="329" r:id="rId51"/>
    <p:sldId id="432" r:id="rId52"/>
    <p:sldId id="433" r:id="rId53"/>
    <p:sldId id="434" r:id="rId54"/>
    <p:sldId id="435" r:id="rId55"/>
    <p:sldId id="436" r:id="rId56"/>
    <p:sldId id="353" r:id="rId57"/>
    <p:sldId id="392" r:id="rId58"/>
    <p:sldId id="393" r:id="rId59"/>
    <p:sldId id="394" r:id="rId60"/>
    <p:sldId id="395" r:id="rId61"/>
    <p:sldId id="438" r:id="rId62"/>
    <p:sldId id="397" r:id="rId63"/>
    <p:sldId id="398" r:id="rId64"/>
    <p:sldId id="399" r:id="rId65"/>
    <p:sldId id="400" r:id="rId66"/>
    <p:sldId id="401" r:id="rId67"/>
    <p:sldId id="402" r:id="rId68"/>
    <p:sldId id="403" r:id="rId69"/>
    <p:sldId id="404" r:id="rId70"/>
    <p:sldId id="437" r:id="rId71"/>
    <p:sldId id="453" r:id="rId72"/>
    <p:sldId id="454" r:id="rId73"/>
    <p:sldId id="455" r:id="rId74"/>
    <p:sldId id="456" r:id="rId75"/>
    <p:sldId id="457" r:id="rId76"/>
    <p:sldId id="458" r:id="rId77"/>
    <p:sldId id="459" r:id="rId78"/>
    <p:sldId id="460" r:id="rId79"/>
    <p:sldId id="461" r:id="rId80"/>
    <p:sldId id="462" r:id="rId81"/>
    <p:sldId id="463" r:id="rId82"/>
    <p:sldId id="464" r:id="rId83"/>
    <p:sldId id="465" r:id="rId84"/>
    <p:sldId id="466" r:id="rId85"/>
    <p:sldId id="467" r:id="rId86"/>
    <p:sldId id="468" r:id="rId87"/>
    <p:sldId id="469" r:id="rId88"/>
    <p:sldId id="470" r:id="rId89"/>
    <p:sldId id="471" r:id="rId90"/>
    <p:sldId id="472" r:id="rId91"/>
    <p:sldId id="527" r:id="rId92"/>
    <p:sldId id="473" r:id="rId93"/>
    <p:sldId id="474" r:id="rId94"/>
    <p:sldId id="475" r:id="rId95"/>
    <p:sldId id="528" r:id="rId96"/>
    <p:sldId id="476" r:id="rId97"/>
    <p:sldId id="477" r:id="rId98"/>
    <p:sldId id="478" r:id="rId99"/>
    <p:sldId id="479" r:id="rId100"/>
    <p:sldId id="480" r:id="rId101"/>
    <p:sldId id="481" r:id="rId102"/>
    <p:sldId id="482" r:id="rId103"/>
    <p:sldId id="483" r:id="rId104"/>
    <p:sldId id="484" r:id="rId105"/>
    <p:sldId id="485" r:id="rId106"/>
    <p:sldId id="486" r:id="rId107"/>
    <p:sldId id="487" r:id="rId108"/>
    <p:sldId id="488" r:id="rId109"/>
    <p:sldId id="489" r:id="rId110"/>
    <p:sldId id="490" r:id="rId111"/>
    <p:sldId id="491" r:id="rId112"/>
    <p:sldId id="492" r:id="rId113"/>
    <p:sldId id="493" r:id="rId114"/>
    <p:sldId id="494" r:id="rId115"/>
    <p:sldId id="495" r:id="rId116"/>
    <p:sldId id="496" r:id="rId117"/>
    <p:sldId id="497" r:id="rId118"/>
    <p:sldId id="498" r:id="rId119"/>
    <p:sldId id="499" r:id="rId120"/>
    <p:sldId id="500" r:id="rId121"/>
    <p:sldId id="501" r:id="rId122"/>
    <p:sldId id="502" r:id="rId123"/>
    <p:sldId id="503" r:id="rId124"/>
    <p:sldId id="504" r:id="rId125"/>
    <p:sldId id="505" r:id="rId126"/>
    <p:sldId id="506" r:id="rId127"/>
    <p:sldId id="507" r:id="rId128"/>
    <p:sldId id="508" r:id="rId129"/>
    <p:sldId id="509" r:id="rId130"/>
    <p:sldId id="510" r:id="rId131"/>
    <p:sldId id="511" r:id="rId132"/>
    <p:sldId id="512" r:id="rId133"/>
    <p:sldId id="513" r:id="rId134"/>
    <p:sldId id="514" r:id="rId135"/>
    <p:sldId id="515" r:id="rId136"/>
    <p:sldId id="516" r:id="rId137"/>
    <p:sldId id="517" r:id="rId138"/>
    <p:sldId id="518" r:id="rId139"/>
    <p:sldId id="519" r:id="rId140"/>
    <p:sldId id="520" r:id="rId141"/>
    <p:sldId id="521" r:id="rId142"/>
    <p:sldId id="522" r:id="rId143"/>
    <p:sldId id="524" r:id="rId144"/>
    <p:sldId id="525" r:id="rId145"/>
    <p:sldId id="523" r:id="rId146"/>
    <p:sldId id="529" r:id="rId147"/>
    <p:sldId id="530" r:id="rId148"/>
    <p:sldId id="550" r:id="rId149"/>
    <p:sldId id="551" r:id="rId150"/>
    <p:sldId id="531" r:id="rId151"/>
    <p:sldId id="532" r:id="rId152"/>
    <p:sldId id="553" r:id="rId153"/>
    <p:sldId id="534" r:id="rId154"/>
    <p:sldId id="555" r:id="rId155"/>
    <p:sldId id="556" r:id="rId156"/>
    <p:sldId id="557" r:id="rId157"/>
    <p:sldId id="558" r:id="rId158"/>
    <p:sldId id="567" r:id="rId159"/>
    <p:sldId id="568" r:id="rId160"/>
    <p:sldId id="538" r:id="rId161"/>
    <p:sldId id="559" r:id="rId162"/>
    <p:sldId id="539" r:id="rId163"/>
    <p:sldId id="541" r:id="rId164"/>
    <p:sldId id="563" r:id="rId165"/>
    <p:sldId id="562" r:id="rId166"/>
    <p:sldId id="542" r:id="rId167"/>
    <p:sldId id="543" r:id="rId168"/>
    <p:sldId id="544" r:id="rId169"/>
    <p:sldId id="564" r:id="rId170"/>
    <p:sldId id="540" r:id="rId171"/>
    <p:sldId id="560" r:id="rId172"/>
    <p:sldId id="561" r:id="rId173"/>
    <p:sldId id="545" r:id="rId174"/>
    <p:sldId id="565" r:id="rId175"/>
    <p:sldId id="546" r:id="rId176"/>
    <p:sldId id="441" r:id="rId177"/>
  </p:sldIdLst>
  <p:sldSz cx="9144000" cy="6858000" type="screen4x3"/>
  <p:notesSz cx="6858000" cy="9144000"/>
  <p:custDataLst>
    <p:tags r:id="rId1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EC9"/>
    <a:srgbClr val="000000"/>
    <a:srgbClr val="F66E08"/>
    <a:srgbClr val="CC9900"/>
    <a:srgbClr val="006600"/>
    <a:srgbClr val="80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8393"/>
  </p:normalViewPr>
  <p:slideViewPr>
    <p:cSldViewPr>
      <p:cViewPr varScale="1">
        <p:scale>
          <a:sx n="119" d="100"/>
          <a:sy n="119" d="100"/>
        </p:scale>
        <p:origin x="89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738"/>
    </p:cViewPr>
  </p:sorterViewPr>
  <p:notesViewPr>
    <p:cSldViewPr>
      <p:cViewPr varScale="1">
        <p:scale>
          <a:sx n="83" d="100"/>
          <a:sy n="83" d="100"/>
        </p:scale>
        <p:origin x="-20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gs" Target="tags/tag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155-411B-A0C3-72FD6AB41355}"/>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155-411B-A0C3-72FD6AB41355}"/>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155-411B-A0C3-72FD6AB41355}"/>
            </c:ext>
          </c:extLst>
        </c:ser>
        <c:dLbls>
          <c:showLegendKey val="0"/>
          <c:showVal val="0"/>
          <c:showCatName val="0"/>
          <c:showSerName val="0"/>
          <c:showPercent val="0"/>
          <c:showBubbleSize val="0"/>
        </c:dLbls>
        <c:gapWidth val="150"/>
        <c:shape val="box"/>
        <c:axId val="-940276448"/>
        <c:axId val="-940274128"/>
        <c:axId val="-940271296"/>
      </c:bar3DChart>
      <c:catAx>
        <c:axId val="-940276448"/>
        <c:scaling>
          <c:orientation val="minMax"/>
        </c:scaling>
        <c:delete val="0"/>
        <c:axPos val="b"/>
        <c:numFmt formatCode="General" sourceLinked="1"/>
        <c:majorTickMark val="out"/>
        <c:minorTickMark val="none"/>
        <c:tickLblPos val="nextTo"/>
        <c:crossAx val="-940274128"/>
        <c:crosses val="autoZero"/>
        <c:auto val="1"/>
        <c:lblAlgn val="ctr"/>
        <c:lblOffset val="100"/>
        <c:noMultiLvlLbl val="0"/>
      </c:catAx>
      <c:valAx>
        <c:axId val="-940274128"/>
        <c:scaling>
          <c:orientation val="minMax"/>
        </c:scaling>
        <c:delete val="0"/>
        <c:axPos val="l"/>
        <c:majorGridlines/>
        <c:numFmt formatCode="General" sourceLinked="1"/>
        <c:majorTickMark val="out"/>
        <c:minorTickMark val="none"/>
        <c:tickLblPos val="nextTo"/>
        <c:crossAx val="-940276448"/>
        <c:crosses val="autoZero"/>
        <c:crossBetween val="between"/>
      </c:valAx>
      <c:serAx>
        <c:axId val="-940271296"/>
        <c:scaling>
          <c:orientation val="minMax"/>
        </c:scaling>
        <c:delete val="0"/>
        <c:axPos val="b"/>
        <c:majorTickMark val="out"/>
        <c:minorTickMark val="none"/>
        <c:tickLblPos val="nextTo"/>
        <c:crossAx val="-940274128"/>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en-US" sz="2400" dirty="0" smtClean="0"/>
              <a:t>Software</a:t>
            </a:r>
            <a:r>
              <a:rPr lang="en-US" sz="2400" baseline="0" dirty="0" smtClean="0"/>
              <a:t> </a:t>
            </a:r>
            <a:r>
              <a:rPr lang="en-US" sz="2400" dirty="0" smtClean="0"/>
              <a:t>Projects Started in Industry</a:t>
            </a:r>
            <a:endParaRPr lang="en-US" sz="2400" dirty="0"/>
          </a:p>
        </c:rich>
      </c:tx>
      <c:layout/>
      <c:overlay val="0"/>
    </c:title>
    <c:autoTitleDeleted val="0"/>
    <c:plotArea>
      <c:layout>
        <c:manualLayout>
          <c:layoutTarget val="inner"/>
          <c:xMode val="edge"/>
          <c:yMode val="edge"/>
          <c:x val="0.240902809942875"/>
          <c:y val="8.3751774018901798E-2"/>
          <c:w val="0.54270418403581899"/>
          <c:h val="0.88687572931888503"/>
        </c:manualLayout>
      </c:layout>
      <c:pieChart>
        <c:varyColors val="0"/>
        <c:ser>
          <c:idx val="0"/>
          <c:order val="0"/>
          <c:tx>
            <c:strRef>
              <c:f>Sheet1!$B$1</c:f>
              <c:strCache>
                <c:ptCount val="1"/>
                <c:pt idx="0">
                  <c:v>Column1</c:v>
                </c:pt>
              </c:strCache>
            </c:strRef>
          </c:tx>
          <c:explosion val="10"/>
          <c:dPt>
            <c:idx val="0"/>
            <c:bubble3D val="0"/>
            <c:spPr>
              <a:solidFill>
                <a:srgbClr val="006600"/>
              </a:solidFill>
            </c:spPr>
            <c:extLst>
              <c:ext xmlns:c16="http://schemas.microsoft.com/office/drawing/2014/chart" uri="{C3380CC4-5D6E-409C-BE32-E72D297353CC}">
                <c16:uniqueId val="{00000001-9B85-4A64-A919-AA4F429E53DB}"/>
              </c:ext>
            </c:extLst>
          </c:dPt>
          <c:dPt>
            <c:idx val="1"/>
            <c:bubble3D val="0"/>
            <c:explosion val="0"/>
            <c:spPr>
              <a:solidFill>
                <a:srgbClr val="CC9900"/>
              </a:solidFill>
            </c:spPr>
            <c:extLst>
              <c:ext xmlns:c16="http://schemas.microsoft.com/office/drawing/2014/chart" uri="{C3380CC4-5D6E-409C-BE32-E72D297353CC}">
                <c16:uniqueId val="{00000003-9B85-4A64-A919-AA4F429E53DB}"/>
              </c:ext>
            </c:extLst>
          </c:dPt>
          <c:dPt>
            <c:idx val="2"/>
            <c:bubble3D val="0"/>
            <c:explosion val="0"/>
            <c:spPr>
              <a:solidFill>
                <a:srgbClr val="C00000"/>
              </a:solidFill>
            </c:spPr>
            <c:extLst>
              <c:ext xmlns:c16="http://schemas.microsoft.com/office/drawing/2014/chart" uri="{C3380CC4-5D6E-409C-BE32-E72D297353CC}">
                <c16:uniqueId val="{00000005-9B85-4A64-A919-AA4F429E53DB}"/>
              </c:ext>
            </c:extLst>
          </c:dPt>
          <c:dLbls>
            <c:dLbl>
              <c:idx val="0"/>
              <c:layout>
                <c:manualLayout>
                  <c:x val="-0.16949623025063101"/>
                  <c:y val="0.139483826203966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 xmlns:c16="http://schemas.microsoft.com/office/drawing/2014/chart" uri="{C3380CC4-5D6E-409C-BE32-E72D297353CC}">
                  <c16:uniqueId val="{00000001-9B85-4A64-A919-AA4F429E53DB}"/>
                </c:ext>
              </c:extLst>
            </c:dLbl>
            <c:dLbl>
              <c:idx val="1"/>
              <c:layout>
                <c:manualLayout>
                  <c:x val="0.136019762235603"/>
                  <c:y val="-0.235781041388517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 xmlns:c16="http://schemas.microsoft.com/office/drawing/2014/chart" uri="{C3380CC4-5D6E-409C-BE32-E72D297353CC}">
                  <c16:uniqueId val="{00000003-9B85-4A64-A919-AA4F429E53DB}"/>
                </c:ext>
              </c:extLst>
            </c:dLbl>
            <c:spPr>
              <a:noFill/>
              <a:ln>
                <a:noFill/>
              </a:ln>
              <a:effectLst/>
            </c:spPr>
            <c:txPr>
              <a:bodyPr/>
              <a:lstStyle/>
              <a:p>
                <a:pPr>
                  <a:defRPr>
                    <a:solidFill>
                      <a:schemeClr val="bg1"/>
                    </a:solidFill>
                  </a:defRPr>
                </a:pPr>
                <a:endParaRPr lang="en-US"/>
              </a:p>
            </c:txPr>
            <c:dLblPos val="bestFit"/>
            <c:showLegendKey val="0"/>
            <c:showVal val="1"/>
            <c:showCatName val="1"/>
            <c:showSerName val="0"/>
            <c:showPercent val="0"/>
            <c:showBubbleSize val="0"/>
            <c:separator>
</c:separator>
            <c:showLeaderLines val="1"/>
            <c:extLst>
              <c:ext xmlns:c15="http://schemas.microsoft.com/office/drawing/2012/chart" uri="{CE6537A1-D6FC-4f65-9D91-7224C49458BB}">
                <c15:layout/>
              </c:ext>
            </c:extLst>
          </c:dLbls>
          <c:cat>
            <c:strRef>
              <c:f>Sheet1!$A$2:$A$4</c:f>
              <c:strCache>
                <c:ptCount val="3"/>
                <c:pt idx="0">
                  <c:v>Successful</c:v>
                </c:pt>
                <c:pt idx="1">
                  <c:v>Incomplete</c:v>
                </c:pt>
                <c:pt idx="2">
                  <c:v>Cancelled</c:v>
                </c:pt>
              </c:strCache>
            </c:strRef>
          </c:cat>
          <c:val>
            <c:numRef>
              <c:f>Sheet1!$B$2:$B$4</c:f>
              <c:numCache>
                <c:formatCode>0.00%</c:formatCode>
                <c:ptCount val="3"/>
                <c:pt idx="0">
                  <c:v>0.28999999999999998</c:v>
                </c:pt>
                <c:pt idx="1">
                  <c:v>0.53</c:v>
                </c:pt>
                <c:pt idx="2">
                  <c:v>0.18</c:v>
                </c:pt>
              </c:numCache>
            </c:numRef>
          </c:val>
          <c:extLst>
            <c:ext xmlns:c16="http://schemas.microsoft.com/office/drawing/2014/chart" uri="{C3380CC4-5D6E-409C-BE32-E72D297353CC}">
              <c16:uniqueId val="{00000006-9B85-4A64-A919-AA4F429E53DB}"/>
            </c:ext>
          </c:extLst>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en-US" sz="2400" dirty="0" smtClean="0"/>
              <a:t>Software</a:t>
            </a:r>
            <a:r>
              <a:rPr lang="en-US" sz="2400" baseline="0" dirty="0" smtClean="0"/>
              <a:t> </a:t>
            </a:r>
            <a:r>
              <a:rPr lang="en-US" sz="2400" dirty="0" smtClean="0"/>
              <a:t>Projects Started in Industry</a:t>
            </a:r>
            <a:endParaRPr lang="en-US" sz="2400" dirty="0"/>
          </a:p>
        </c:rich>
      </c:tx>
      <c:layout/>
      <c:overlay val="0"/>
    </c:title>
    <c:autoTitleDeleted val="0"/>
    <c:plotArea>
      <c:layout>
        <c:manualLayout>
          <c:layoutTarget val="inner"/>
          <c:xMode val="edge"/>
          <c:yMode val="edge"/>
          <c:x val="0.240902809942875"/>
          <c:y val="8.3751774018901798E-2"/>
          <c:w val="0.54270418403581899"/>
          <c:h val="0.88687572931888503"/>
        </c:manualLayout>
      </c:layout>
      <c:pieChart>
        <c:varyColors val="0"/>
        <c:ser>
          <c:idx val="0"/>
          <c:order val="0"/>
          <c:tx>
            <c:strRef>
              <c:f>Sheet1!$B$1</c:f>
              <c:strCache>
                <c:ptCount val="1"/>
                <c:pt idx="0">
                  <c:v>Column1</c:v>
                </c:pt>
              </c:strCache>
            </c:strRef>
          </c:tx>
          <c:explosion val="10"/>
          <c:dPt>
            <c:idx val="0"/>
            <c:bubble3D val="0"/>
            <c:spPr>
              <a:solidFill>
                <a:srgbClr val="006600"/>
              </a:solidFill>
            </c:spPr>
            <c:extLst>
              <c:ext xmlns:c16="http://schemas.microsoft.com/office/drawing/2014/chart" uri="{C3380CC4-5D6E-409C-BE32-E72D297353CC}">
                <c16:uniqueId val="{00000001-7716-462C-B627-70706CE072BF}"/>
              </c:ext>
            </c:extLst>
          </c:dPt>
          <c:dPt>
            <c:idx val="1"/>
            <c:bubble3D val="0"/>
            <c:explosion val="0"/>
            <c:spPr>
              <a:solidFill>
                <a:srgbClr val="800000"/>
              </a:solidFill>
            </c:spPr>
            <c:extLst>
              <c:ext xmlns:c16="http://schemas.microsoft.com/office/drawing/2014/chart" uri="{C3380CC4-5D6E-409C-BE32-E72D297353CC}">
                <c16:uniqueId val="{00000003-7716-462C-B627-70706CE072BF}"/>
              </c:ext>
            </c:extLst>
          </c:dPt>
          <c:dPt>
            <c:idx val="2"/>
            <c:bubble3D val="0"/>
            <c:explosion val="0"/>
            <c:extLst>
              <c:ext xmlns:c16="http://schemas.microsoft.com/office/drawing/2014/chart" uri="{C3380CC4-5D6E-409C-BE32-E72D297353CC}">
                <c16:uniqueId val="{00000004-7716-462C-B627-70706CE072BF}"/>
              </c:ext>
            </c:extLst>
          </c:dPt>
          <c:dLbls>
            <c:dLbl>
              <c:idx val="0"/>
              <c:layout>
                <c:manualLayout>
                  <c:x val="-0.16949623025063101"/>
                  <c:y val="0.139483826203966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 xmlns:c16="http://schemas.microsoft.com/office/drawing/2014/chart" uri="{C3380CC4-5D6E-409C-BE32-E72D297353CC}">
                  <c16:uniqueId val="{00000001-7716-462C-B627-70706CE072BF}"/>
                </c:ext>
              </c:extLst>
            </c:dLbl>
            <c:dLbl>
              <c:idx val="1"/>
              <c:layout>
                <c:manualLayout>
                  <c:x val="0.136019762235603"/>
                  <c:y val="-0.235781041388517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 xmlns:c16="http://schemas.microsoft.com/office/drawing/2014/chart" uri="{C3380CC4-5D6E-409C-BE32-E72D297353CC}">
                  <c16:uniqueId val="{00000003-7716-462C-B627-70706CE072BF}"/>
                </c:ext>
              </c:extLst>
            </c:dLbl>
            <c:spPr>
              <a:noFill/>
              <a:ln>
                <a:noFill/>
              </a:ln>
              <a:effectLst/>
            </c:spPr>
            <c:txPr>
              <a:bodyPr/>
              <a:lstStyle/>
              <a:p>
                <a:pPr>
                  <a:defRPr>
                    <a:solidFill>
                      <a:schemeClr val="bg1"/>
                    </a:solidFill>
                  </a:defRPr>
                </a:pPr>
                <a:endParaRPr lang="en-US"/>
              </a:p>
            </c:txPr>
            <c:dLblPos val="bestFit"/>
            <c:showLegendKey val="0"/>
            <c:showVal val="1"/>
            <c:showCatName val="1"/>
            <c:showSerName val="0"/>
            <c:showPercent val="0"/>
            <c:showBubbleSize val="0"/>
            <c:separator>
</c:separator>
            <c:showLeaderLines val="1"/>
            <c:extLst>
              <c:ext xmlns:c15="http://schemas.microsoft.com/office/drawing/2012/chart" uri="{CE6537A1-D6FC-4f65-9D91-7224C49458BB}">
                <c15:layout/>
              </c:ext>
            </c:extLst>
          </c:dLbls>
          <c:cat>
            <c:strRef>
              <c:f>Sheet1!$A$2:$A$4</c:f>
              <c:strCache>
                <c:ptCount val="3"/>
                <c:pt idx="0">
                  <c:v>Successful</c:v>
                </c:pt>
                <c:pt idx="1">
                  <c:v>Incomplete</c:v>
                </c:pt>
                <c:pt idx="2">
                  <c:v>Cancelled</c:v>
                </c:pt>
              </c:strCache>
            </c:strRef>
          </c:cat>
          <c:val>
            <c:numRef>
              <c:f>Sheet1!$B$2:$B$4</c:f>
              <c:numCache>
                <c:formatCode>0.00%</c:formatCode>
                <c:ptCount val="3"/>
                <c:pt idx="0">
                  <c:v>0.28999999999999998</c:v>
                </c:pt>
                <c:pt idx="1">
                  <c:v>0.53</c:v>
                </c:pt>
                <c:pt idx="2">
                  <c:v>0.18</c:v>
                </c:pt>
              </c:numCache>
            </c:numRef>
          </c:val>
          <c:extLst>
            <c:ext xmlns:c16="http://schemas.microsoft.com/office/drawing/2014/chart" uri="{C3380CC4-5D6E-409C-BE32-E72D297353CC}">
              <c16:uniqueId val="{00000005-7716-462C-B627-70706CE072BF}"/>
            </c:ext>
          </c:extLst>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0902809942875"/>
          <c:y val="1.04183727034121E-2"/>
          <c:w val="0.48515015478562301"/>
          <c:h val="0.96020918635170605"/>
        </c:manualLayout>
      </c:layout>
      <c:pieChart>
        <c:varyColors val="0"/>
        <c:ser>
          <c:idx val="0"/>
          <c:order val="0"/>
          <c:tx>
            <c:strRef>
              <c:f>Sheet1!$B$1</c:f>
              <c:strCache>
                <c:ptCount val="1"/>
                <c:pt idx="0">
                  <c:v>Column1</c:v>
                </c:pt>
              </c:strCache>
            </c:strRef>
          </c:tx>
          <c:explosion val="10"/>
          <c:dPt>
            <c:idx val="0"/>
            <c:bubble3D val="0"/>
            <c:spPr>
              <a:solidFill>
                <a:srgbClr val="006600"/>
              </a:solidFill>
            </c:spPr>
            <c:extLst>
              <c:ext xmlns:c16="http://schemas.microsoft.com/office/drawing/2014/chart" uri="{C3380CC4-5D6E-409C-BE32-E72D297353CC}">
                <c16:uniqueId val="{00000001-9B85-4A64-A919-AA4F429E53DB}"/>
              </c:ext>
            </c:extLst>
          </c:dPt>
          <c:dPt>
            <c:idx val="1"/>
            <c:bubble3D val="0"/>
            <c:explosion val="0"/>
            <c:spPr>
              <a:solidFill>
                <a:srgbClr val="CC9900"/>
              </a:solidFill>
            </c:spPr>
            <c:extLst>
              <c:ext xmlns:c16="http://schemas.microsoft.com/office/drawing/2014/chart" uri="{C3380CC4-5D6E-409C-BE32-E72D297353CC}">
                <c16:uniqueId val="{00000003-9B85-4A64-A919-AA4F429E53DB}"/>
              </c:ext>
            </c:extLst>
          </c:dPt>
          <c:dPt>
            <c:idx val="2"/>
            <c:bubble3D val="0"/>
            <c:explosion val="0"/>
            <c:spPr>
              <a:solidFill>
                <a:srgbClr val="C00000"/>
              </a:solidFill>
            </c:spPr>
            <c:extLst>
              <c:ext xmlns:c16="http://schemas.microsoft.com/office/drawing/2014/chart" uri="{C3380CC4-5D6E-409C-BE32-E72D297353CC}">
                <c16:uniqueId val="{00000005-9B85-4A64-A919-AA4F429E53DB}"/>
              </c:ext>
            </c:extLst>
          </c:dPt>
          <c:dLbls>
            <c:dLbl>
              <c:idx val="0"/>
              <c:layout>
                <c:manualLayout>
                  <c:x val="-0.16949623025063101"/>
                  <c:y val="0.139483826203966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 xmlns:c16="http://schemas.microsoft.com/office/drawing/2014/chart" uri="{C3380CC4-5D6E-409C-BE32-E72D297353CC}">
                  <c16:uniqueId val="{00000001-9B85-4A64-A919-AA4F429E53DB}"/>
                </c:ext>
              </c:extLst>
            </c:dLbl>
            <c:dLbl>
              <c:idx val="1"/>
              <c:layout>
                <c:manualLayout>
                  <c:x val="0.136019762235603"/>
                  <c:y val="-0.235781041388517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 xmlns:c16="http://schemas.microsoft.com/office/drawing/2014/chart" uri="{C3380CC4-5D6E-409C-BE32-E72D297353CC}">
                  <c16:uniqueId val="{00000003-9B85-4A64-A919-AA4F429E53DB}"/>
                </c:ext>
              </c:extLst>
            </c:dLbl>
            <c:spPr>
              <a:noFill/>
              <a:ln>
                <a:noFill/>
              </a:ln>
              <a:effectLst/>
            </c:spPr>
            <c:txPr>
              <a:bodyPr/>
              <a:lstStyle/>
              <a:p>
                <a:pPr>
                  <a:defRPr>
                    <a:solidFill>
                      <a:schemeClr val="bg1"/>
                    </a:solidFill>
                  </a:defRPr>
                </a:pPr>
                <a:endParaRPr lang="en-US"/>
              </a:p>
            </c:txPr>
            <c:dLblPos val="bestFit"/>
            <c:showLegendKey val="0"/>
            <c:showVal val="1"/>
            <c:showCatName val="1"/>
            <c:showSerName val="0"/>
            <c:showPercent val="0"/>
            <c:showBubbleSize val="0"/>
            <c:separator>
</c:separator>
            <c:showLeaderLines val="1"/>
            <c:extLst>
              <c:ext xmlns:c15="http://schemas.microsoft.com/office/drawing/2012/chart" uri="{CE6537A1-D6FC-4f65-9D91-7224C49458BB}">
                <c15:layout/>
              </c:ext>
            </c:extLst>
          </c:dLbls>
          <c:cat>
            <c:strRef>
              <c:f>Sheet1!$A$2:$A$4</c:f>
              <c:strCache>
                <c:ptCount val="3"/>
                <c:pt idx="0">
                  <c:v>Successful</c:v>
                </c:pt>
                <c:pt idx="1">
                  <c:v>Incomplete</c:v>
                </c:pt>
                <c:pt idx="2">
                  <c:v>Cancelled</c:v>
                </c:pt>
              </c:strCache>
            </c:strRef>
          </c:cat>
          <c:val>
            <c:numRef>
              <c:f>Sheet1!$B$2:$B$4</c:f>
              <c:numCache>
                <c:formatCode>0.00%</c:formatCode>
                <c:ptCount val="3"/>
                <c:pt idx="0">
                  <c:v>0.28999999999999998</c:v>
                </c:pt>
                <c:pt idx="1">
                  <c:v>0.53</c:v>
                </c:pt>
                <c:pt idx="2">
                  <c:v>0.18</c:v>
                </c:pt>
              </c:numCache>
            </c:numRef>
          </c:val>
          <c:extLst>
            <c:ext xmlns:c16="http://schemas.microsoft.com/office/drawing/2014/chart" uri="{C3380CC4-5D6E-409C-BE32-E72D297353CC}">
              <c16:uniqueId val="{00000006-9B85-4A64-A919-AA4F429E53DB}"/>
            </c:ext>
          </c:extLst>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3B36A2-0DE6-45EF-BBAB-FE65AC62316D}" type="datetimeFigureOut">
              <a:rPr lang="en-US" smtClean="0"/>
              <a:pPr/>
              <a:t>5/30/2017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8F33CA-4CCF-4479-BB9F-247ED81F5201}" type="slidenum">
              <a:rPr lang="en-US" smtClean="0"/>
              <a:pPr/>
              <a:t>‹#›</a:t>
            </a:fld>
            <a:endParaRPr lang="en-US"/>
          </a:p>
        </p:txBody>
      </p:sp>
    </p:spTree>
    <p:extLst>
      <p:ext uri="{BB962C8B-B14F-4D97-AF65-F5344CB8AC3E}">
        <p14:creationId xmlns:p14="http://schemas.microsoft.com/office/powerpoint/2010/main" val="815075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5C2FC6-9851-47D5-9D54-9171712A21D3}" type="datetimeFigureOut">
              <a:rPr lang="en-US" smtClean="0"/>
              <a:pPr/>
              <a:t>5/30/2017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30E856-3793-467E-9DF9-509DAAB78E86}" type="slidenum">
              <a:rPr lang="en-US" smtClean="0"/>
              <a:pPr/>
              <a:t>‹#›</a:t>
            </a:fld>
            <a:endParaRPr lang="en-US"/>
          </a:p>
        </p:txBody>
      </p:sp>
    </p:spTree>
    <p:extLst>
      <p:ext uri="{BB962C8B-B14F-4D97-AF65-F5344CB8AC3E}">
        <p14:creationId xmlns:p14="http://schemas.microsoft.com/office/powerpoint/2010/main" val="4142267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3018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
          <p:cNvSpPr>
            <a:spLocks noGrp="1" noRot="1" noChangeAspect="1" noChangeArrowheads="1" noTextEdit="1"/>
          </p:cNvSpPr>
          <p:nvPr>
            <p:ph type="sldImg"/>
          </p:nvPr>
        </p:nvSpPr>
        <p:spPr>
          <a:xfrm>
            <a:off x="1143000" y="685800"/>
            <a:ext cx="4568825" cy="3425825"/>
          </a:xfrm>
          <a:ln/>
        </p:spPr>
      </p:sp>
      <p:sp>
        <p:nvSpPr>
          <p:cNvPr id="49155" name="Rectangle 2"/>
          <p:cNvSpPr txBox="1">
            <a:spLocks noGrp="1" noChangeArrowheads="1"/>
          </p:cNvSpPr>
          <p:nvPr>
            <p:ph type="body" idx="1"/>
          </p:nvPr>
        </p:nvSpPr>
        <p:spPr>
          <a:noFill/>
          <a:ln/>
        </p:spPr>
        <p:txBody>
          <a:bodyPr lIns="0" tIns="0" rIns="0" bIns="0">
            <a:spAutoFit/>
          </a:bodyPr>
          <a:lstStyle/>
          <a:p>
            <a:endParaRPr lang="en-US" smtClean="0"/>
          </a:p>
        </p:txBody>
      </p:sp>
    </p:spTree>
    <p:extLst>
      <p:ext uri="{BB962C8B-B14F-4D97-AF65-F5344CB8AC3E}">
        <p14:creationId xmlns:p14="http://schemas.microsoft.com/office/powerpoint/2010/main" val="151475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would like to think of things</a:t>
            </a:r>
            <a:r>
              <a:rPr lang="en-US" baseline="0" dirty="0" smtClean="0"/>
              <a:t> like this…</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but most software projects are much more like this</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but most software projects are much more like this</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22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562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562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56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562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562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56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00051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562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562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6562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4B86D16-4825-49E8-9B67-55C30AA44954}" type="slidenum">
              <a:rPr lang="en-US"/>
              <a:pPr/>
              <a:t>57</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2402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CF2CC55F-D0F8-4D6E-B17F-5842A660F993}" type="slidenum">
              <a:rPr lang="en-US"/>
              <a:pPr/>
              <a:t>58</a:t>
            </a:fld>
            <a:endParaRPr lang="en-US"/>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0391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C3B94E3-BED3-4C9A-B7C8-55B19B821CB3}" type="slidenum">
              <a:rPr lang="en-US"/>
              <a:pPr/>
              <a:t>59</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5417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2CA75C9-74C1-4500-9C57-FE9AB4F943C9}" type="slidenum">
              <a:rPr lang="en-US"/>
              <a:pPr/>
              <a:t>60</a:t>
            </a:fld>
            <a:endParaRPr lang="en-US"/>
          </a:p>
        </p:txBody>
      </p:sp>
      <p:sp>
        <p:nvSpPr>
          <p:cNvPr id="749570" name="Rectangle 2"/>
          <p:cNvSpPr>
            <a:spLocks noGrp="1" noRot="1" noChangeAspect="1" noChangeArrowheads="1" noTextEdit="1"/>
          </p:cNvSpPr>
          <p:nvPr>
            <p:ph type="sldImg"/>
          </p:nvPr>
        </p:nvSpPr>
        <p:spPr>
          <a:ln/>
        </p:spPr>
      </p:sp>
      <p:sp>
        <p:nvSpPr>
          <p:cNvPr id="749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5250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2CA75C9-74C1-4500-9C57-FE9AB4F943C9}" type="slidenum">
              <a:rPr lang="en-US"/>
              <a:pPr/>
              <a:t>61</a:t>
            </a:fld>
            <a:endParaRPr lang="en-US"/>
          </a:p>
        </p:txBody>
      </p:sp>
      <p:sp>
        <p:nvSpPr>
          <p:cNvPr id="749570" name="Rectangle 2"/>
          <p:cNvSpPr>
            <a:spLocks noGrp="1" noRot="1" noChangeAspect="1" noChangeArrowheads="1" noTextEdit="1"/>
          </p:cNvSpPr>
          <p:nvPr>
            <p:ph type="sldImg"/>
          </p:nvPr>
        </p:nvSpPr>
        <p:spPr>
          <a:ln/>
        </p:spPr>
      </p:sp>
      <p:sp>
        <p:nvSpPr>
          <p:cNvPr id="749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5250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Insolvability</a:t>
            </a:r>
            <a:r>
              <a:rPr lang="en-US" baseline="0" dirty="0" smtClean="0"/>
              <a:t> of the </a:t>
            </a:r>
            <a:r>
              <a:rPr lang="en-US" dirty="0" smtClean="0"/>
              <a:t>Halting problem proven</a:t>
            </a:r>
            <a:r>
              <a:rPr lang="en-US" baseline="0" dirty="0" smtClean="0"/>
              <a:t> using a machine which takes a program and the input program’s input</a:t>
            </a:r>
          </a:p>
          <a:p>
            <a:r>
              <a:rPr lang="en-US" dirty="0" smtClean="0"/>
              <a:t>The failing</a:t>
            </a:r>
            <a:r>
              <a:rPr lang="en-US" baseline="0" dirty="0" smtClean="0"/>
              <a:t> machine goes into an infinite loop if the input program will terminate and returns true if it will not terminate.</a:t>
            </a:r>
          </a:p>
          <a:p>
            <a:endParaRPr lang="en-US" baseline="0" dirty="0" smtClean="0"/>
          </a:p>
          <a:p>
            <a:r>
              <a:rPr lang="en-US" baseline="0" dirty="0" smtClean="0"/>
              <a:t>Now feed our universal halting detector this machine as its input program and for our trick program’s input give it the universal halting detector as both sides.  For this machine to halt, the universal halting detector must be unable to halt.</a:t>
            </a:r>
            <a:endParaRPr lang="en-US" dirty="0"/>
          </a:p>
        </p:txBody>
      </p:sp>
    </p:spTree>
    <p:extLst>
      <p:ext uri="{BB962C8B-B14F-4D97-AF65-F5344CB8AC3E}">
        <p14:creationId xmlns:p14="http://schemas.microsoft.com/office/powerpoint/2010/main" val="3115561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0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62116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7994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According to my wife</a:t>
            </a:r>
            <a:r>
              <a:rPr lang="en-US" baseline="0" dirty="0" smtClean="0"/>
              <a:t> (aka the local expert), it is far better to be pregnant for 9 months than to recruit 8 friends and only be pregnant for one month.</a:t>
            </a:r>
          </a:p>
          <a:p>
            <a:endParaRPr lang="en-US" baseline="0" dirty="0" smtClean="0"/>
          </a:p>
          <a:p>
            <a:r>
              <a:rPr lang="en-US" baseline="0" dirty="0" smtClean="0"/>
              <a:t>Like she'd know anything after month 6.</a:t>
            </a:r>
            <a:endParaRPr lang="en-US" dirty="0"/>
          </a:p>
        </p:txBody>
      </p:sp>
    </p:spTree>
    <p:extLst>
      <p:ext uri="{BB962C8B-B14F-4D97-AF65-F5344CB8AC3E}">
        <p14:creationId xmlns:p14="http://schemas.microsoft.com/office/powerpoint/2010/main" val="935233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50981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used in 1971 by</a:t>
            </a:r>
            <a:r>
              <a:rPr lang="en-US" baseline="0" dirty="0" smtClean="0"/>
              <a:t> IBM on a project automating the storage and retrieval from the </a:t>
            </a:r>
            <a:r>
              <a:rPr lang="en-US" baseline="0" dirty="0" err="1" smtClean="0"/>
              <a:t>NYTimes</a:t>
            </a:r>
            <a:r>
              <a:rPr lang="en-US" baseline="0" dirty="0" smtClean="0"/>
              <a:t> clippings file.  </a:t>
            </a:r>
          </a:p>
          <a:p>
            <a:r>
              <a:rPr lang="en-US" baseline="0" dirty="0" smtClean="0"/>
              <a:t>The project took slightly under 2 years, with the coding primarily occurring in the 6 months.</a:t>
            </a:r>
          </a:p>
          <a:p>
            <a:r>
              <a:rPr lang="en-US" baseline="0" dirty="0" smtClean="0"/>
              <a:t>Over the first year (including the testing cycle) only 46 faults (“bugs”) were found.</a:t>
            </a:r>
          </a:p>
          <a:p>
            <a:r>
              <a:rPr lang="en-US" dirty="0" smtClean="0"/>
              <a:t>Project was live for several decades not until 90s – 00s was it replaced </a:t>
            </a:r>
            <a:r>
              <a:rPr lang="en-US" smtClean="0"/>
              <a:t>(source?)</a:t>
            </a:r>
            <a:endParaRPr lang="en-US" dirty="0"/>
          </a:p>
        </p:txBody>
      </p:sp>
    </p:spTree>
    <p:extLst>
      <p:ext uri="{BB962C8B-B14F-4D97-AF65-F5344CB8AC3E}">
        <p14:creationId xmlns:p14="http://schemas.microsoft.com/office/powerpoint/2010/main" val="106633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Programming secretary (</a:t>
            </a:r>
            <a:r>
              <a:rPr lang="en-US" i="1" dirty="0" smtClean="0"/>
              <a:t>librarian</a:t>
            </a:r>
            <a:r>
              <a:rPr lang="en-US" dirty="0" smtClean="0"/>
              <a:t>)</a:t>
            </a:r>
          </a:p>
          <a:p>
            <a:pPr lvl="1"/>
            <a:r>
              <a:rPr lang="en-US" dirty="0" smtClean="0"/>
              <a:t>Maintains all documents and deliverables</a:t>
            </a:r>
          </a:p>
          <a:p>
            <a:pPr lvl="1"/>
            <a:r>
              <a:rPr lang="en-US" dirty="0" smtClean="0"/>
              <a:t>Responsible for repository maintenance</a:t>
            </a:r>
          </a:p>
          <a:p>
            <a:pPr lvl="1"/>
            <a:r>
              <a:rPr lang="en-US" dirty="0" smtClean="0"/>
              <a:t>Content to spend all day doing paperwork</a:t>
            </a:r>
          </a:p>
          <a:p>
            <a:pPr lvl="1"/>
            <a:r>
              <a:rPr lang="en-US" dirty="0" smtClean="0"/>
              <a:t>Compiled, linked, &amp; tested code (this was 1971)</a:t>
            </a:r>
          </a:p>
        </p:txBody>
      </p:sp>
    </p:spTree>
    <p:extLst>
      <p:ext uri="{BB962C8B-B14F-4D97-AF65-F5344CB8AC3E}">
        <p14:creationId xmlns:p14="http://schemas.microsoft.com/office/powerpoint/2010/main" val="220702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Chief programmer</a:t>
            </a:r>
          </a:p>
          <a:p>
            <a:pPr lvl="1"/>
            <a:r>
              <a:rPr lang="en-US" dirty="0" smtClean="0"/>
              <a:t>Successful manager and programmer</a:t>
            </a:r>
          </a:p>
          <a:p>
            <a:pPr lvl="1"/>
            <a:r>
              <a:rPr lang="en-US" dirty="0" smtClean="0"/>
              <a:t>Responsible for every line of code</a:t>
            </a:r>
          </a:p>
          <a:p>
            <a:pPr lvl="1"/>
            <a:r>
              <a:rPr lang="en-US" dirty="0" smtClean="0"/>
              <a:t>Performs architectural design, allocates coding, heals the sick, writes critical sections, handles interfaces, teaches cats to sing, performs all reviews, and blends in with mere mortals</a:t>
            </a:r>
          </a:p>
          <a:p>
            <a:pPr lvl="0"/>
            <a:r>
              <a:rPr lang="en-US" dirty="0" smtClean="0"/>
              <a:t>This</a:t>
            </a:r>
            <a:r>
              <a:rPr lang="en-US" baseline="0" dirty="0" smtClean="0"/>
              <a:t> was “</a:t>
            </a:r>
            <a:r>
              <a:rPr lang="en-US" baseline="0" dirty="0" err="1" smtClean="0"/>
              <a:t>superprogrammer</a:t>
            </a:r>
            <a:r>
              <a:rPr lang="en-US" baseline="0" dirty="0" smtClean="0"/>
              <a:t>” F. Terry Baker on the </a:t>
            </a:r>
            <a:r>
              <a:rPr lang="en-US" baseline="0" dirty="0" err="1" smtClean="0"/>
              <a:t>NYTimes</a:t>
            </a:r>
            <a:r>
              <a:rPr lang="en-US" baseline="0" dirty="0" smtClean="0"/>
              <a:t> project</a:t>
            </a:r>
            <a:endParaRPr lang="en-US" dirty="0" smtClean="0"/>
          </a:p>
          <a:p>
            <a:endParaRPr lang="en-US" dirty="0"/>
          </a:p>
        </p:txBody>
      </p:sp>
    </p:spTree>
    <p:extLst>
      <p:ext uri="{BB962C8B-B14F-4D97-AF65-F5344CB8AC3E}">
        <p14:creationId xmlns:p14="http://schemas.microsoft.com/office/powerpoint/2010/main" val="517009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Back-up programmer</a:t>
            </a:r>
          </a:p>
          <a:p>
            <a:pPr lvl="1"/>
            <a:r>
              <a:rPr lang="en-US" dirty="0" smtClean="0"/>
              <a:t>Takes over if/when Chief Programmer is out</a:t>
            </a:r>
          </a:p>
          <a:p>
            <a:pPr lvl="1"/>
            <a:r>
              <a:rPr lang="en-US" dirty="0" smtClean="0"/>
              <a:t>For unknown reasons, does not leave for big $$$</a:t>
            </a:r>
          </a:p>
        </p:txBody>
      </p:sp>
    </p:spTree>
    <p:extLst>
      <p:ext uri="{BB962C8B-B14F-4D97-AF65-F5344CB8AC3E}">
        <p14:creationId xmlns:p14="http://schemas.microsoft.com/office/powerpoint/2010/main" val="1493969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Programmers</a:t>
            </a:r>
          </a:p>
          <a:p>
            <a:pPr lvl="1"/>
            <a:r>
              <a:rPr lang="en-US" dirty="0" smtClean="0"/>
              <a:t>Write code</a:t>
            </a:r>
          </a:p>
          <a:p>
            <a:pPr lvl="1"/>
            <a:r>
              <a:rPr lang="en-US" dirty="0" smtClean="0"/>
              <a:t>Write more code</a:t>
            </a:r>
          </a:p>
          <a:p>
            <a:endParaRPr lang="en-US" dirty="0"/>
          </a:p>
        </p:txBody>
      </p:sp>
    </p:spTree>
    <p:extLst>
      <p:ext uri="{BB962C8B-B14F-4D97-AF65-F5344CB8AC3E}">
        <p14:creationId xmlns:p14="http://schemas.microsoft.com/office/powerpoint/2010/main" val="884815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18524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55759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912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Rot="1" noChangeAspect="1" noChangeArrowheads="1" noTextEdit="1"/>
          </p:cNvSpPr>
          <p:nvPr>
            <p:ph type="sldImg"/>
          </p:nvPr>
        </p:nvSpPr>
        <p:spPr>
          <a:ln/>
        </p:spPr>
      </p:sp>
      <p:sp>
        <p:nvSpPr>
          <p:cNvPr id="44134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6548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Rot="1" noChangeAspect="1" noChangeArrowheads="1" noTextEdit="1"/>
          </p:cNvSpPr>
          <p:nvPr>
            <p:ph type="sldImg"/>
          </p:nvPr>
        </p:nvSpPr>
        <p:spPr>
          <a:ln/>
        </p:spPr>
      </p:sp>
      <p:sp>
        <p:nvSpPr>
          <p:cNvPr id="44134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1174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Rot="1" noChangeAspect="1" noChangeArrowheads="1" noTextEdit="1"/>
          </p:cNvSpPr>
          <p:nvPr>
            <p:ph type="sldImg"/>
          </p:nvPr>
        </p:nvSpPr>
        <p:spPr>
          <a:ln/>
        </p:spPr>
      </p:sp>
      <p:sp>
        <p:nvSpPr>
          <p:cNvPr id="443395"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397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Rot="1" noChangeAspect="1" noChangeArrowheads="1" noTextEdit="1"/>
          </p:cNvSpPr>
          <p:nvPr>
            <p:ph type="sldImg"/>
          </p:nvPr>
        </p:nvSpPr>
        <p:spPr>
          <a:ln/>
        </p:spPr>
      </p:sp>
      <p:sp>
        <p:nvSpPr>
          <p:cNvPr id="443395"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1651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Rot="1" noChangeAspect="1" noChangeArrowheads="1" noTextEdit="1"/>
          </p:cNvSpPr>
          <p:nvPr>
            <p:ph type="sldImg"/>
          </p:nvPr>
        </p:nvSpPr>
        <p:spPr>
          <a:ln/>
        </p:spPr>
      </p:sp>
      <p:sp>
        <p:nvSpPr>
          <p:cNvPr id="443395"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472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Rot="1" noChangeAspect="1" noChangeArrowheads="1" noTextEdit="1"/>
          </p:cNvSpPr>
          <p:nvPr>
            <p:ph type="sldImg"/>
          </p:nvPr>
        </p:nvSpPr>
        <p:spPr>
          <a:ln/>
        </p:spPr>
      </p:sp>
      <p:sp>
        <p:nvSpPr>
          <p:cNvPr id="443395"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37267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xfrm>
            <a:off x="1143000" y="685800"/>
            <a:ext cx="4572000" cy="3429000"/>
          </a:xfrm>
          <a:ln/>
        </p:spPr>
      </p:sp>
      <p:sp>
        <p:nvSpPr>
          <p:cNvPr id="445443"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521550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xfrm>
            <a:off x="1143000" y="685800"/>
            <a:ext cx="4572000" cy="3429000"/>
          </a:xfrm>
          <a:ln/>
        </p:spPr>
      </p:sp>
      <p:sp>
        <p:nvSpPr>
          <p:cNvPr id="445443"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207172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xfrm>
            <a:off x="1143000" y="685800"/>
            <a:ext cx="4572000" cy="3429000"/>
          </a:xfrm>
          <a:ln/>
        </p:spPr>
      </p:sp>
      <p:sp>
        <p:nvSpPr>
          <p:cNvPr id="413699"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586979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xfrm>
            <a:off x="1143000" y="685800"/>
            <a:ext cx="4572000" cy="3429000"/>
          </a:xfrm>
          <a:ln/>
        </p:spPr>
      </p:sp>
      <p:sp>
        <p:nvSpPr>
          <p:cNvPr id="413699"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253388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5745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xfrm>
            <a:off x="1143000" y="685800"/>
            <a:ext cx="4572000" cy="3429000"/>
          </a:xfrm>
          <a:ln/>
        </p:spPr>
      </p:sp>
      <p:sp>
        <p:nvSpPr>
          <p:cNvPr id="413699"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982074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xfrm>
            <a:off x="1143000" y="685800"/>
            <a:ext cx="4572000" cy="3429000"/>
          </a:xfrm>
          <a:ln/>
        </p:spPr>
      </p:sp>
      <p:sp>
        <p:nvSpPr>
          <p:cNvPr id="417795"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2121177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xfrm>
            <a:off x="1143000" y="685800"/>
            <a:ext cx="4572000" cy="3429000"/>
          </a:xfrm>
          <a:ln/>
        </p:spPr>
      </p:sp>
      <p:sp>
        <p:nvSpPr>
          <p:cNvPr id="417795"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0082513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xfrm>
            <a:off x="1143000" y="685800"/>
            <a:ext cx="4572000" cy="3429000"/>
          </a:xfrm>
          <a:ln/>
        </p:spPr>
      </p:sp>
      <p:sp>
        <p:nvSpPr>
          <p:cNvPr id="417795"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6752857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Rot="1" noChangeAspect="1" noChangeArrowheads="1" noTextEdit="1"/>
          </p:cNvSpPr>
          <p:nvPr>
            <p:ph type="sldImg"/>
          </p:nvPr>
        </p:nvSpPr>
        <p:spPr>
          <a:xfrm>
            <a:off x="1143000" y="685800"/>
            <a:ext cx="4572000" cy="3429000"/>
          </a:xfrm>
          <a:ln/>
        </p:spPr>
      </p:sp>
      <p:sp>
        <p:nvSpPr>
          <p:cNvPr id="457731"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4643533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Rot="1" noChangeAspect="1" noChangeArrowheads="1" noTextEdit="1"/>
          </p:cNvSpPr>
          <p:nvPr>
            <p:ph type="sldImg"/>
          </p:nvPr>
        </p:nvSpPr>
        <p:spPr>
          <a:xfrm>
            <a:off x="1143000" y="685800"/>
            <a:ext cx="4572000" cy="3429000"/>
          </a:xfrm>
          <a:ln/>
        </p:spPr>
      </p:sp>
      <p:sp>
        <p:nvSpPr>
          <p:cNvPr id="457731"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2051229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37661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532535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650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96790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
          <p:cNvSpPr>
            <a:spLocks noGrp="1" noRot="1" noChangeAspect="1" noChangeArrowheads="1" noTextEdit="1"/>
          </p:cNvSpPr>
          <p:nvPr>
            <p:ph type="sldImg"/>
          </p:nvPr>
        </p:nvSpPr>
        <p:spPr>
          <a:xfrm>
            <a:off x="1143000" y="685800"/>
            <a:ext cx="4568825" cy="3425825"/>
          </a:xfrm>
          <a:ln/>
        </p:spPr>
      </p:sp>
      <p:sp>
        <p:nvSpPr>
          <p:cNvPr id="59395" name="Rectangle 2"/>
          <p:cNvSpPr txBox="1">
            <a:spLocks noGrp="1" noChangeArrowheads="1"/>
          </p:cNvSpPr>
          <p:nvPr>
            <p:ph type="body" idx="1"/>
          </p:nvPr>
        </p:nvSpPr>
        <p:spPr>
          <a:noFill/>
          <a:ln/>
        </p:spPr>
        <p:txBody>
          <a:bodyPr lIns="0" tIns="0" rIns="0" bIns="0">
            <a:spAutoFit/>
          </a:bodyPr>
          <a:lstStyle/>
          <a:p>
            <a:endParaRPr lang="en-US" smtClean="0"/>
          </a:p>
        </p:txBody>
      </p:sp>
    </p:spTree>
    <p:extLst>
      <p:ext uri="{BB962C8B-B14F-4D97-AF65-F5344CB8AC3E}">
        <p14:creationId xmlns:p14="http://schemas.microsoft.com/office/powerpoint/2010/main" val="7386742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83468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87437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0802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2593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xfrm>
            <a:off x="1143000" y="685800"/>
            <a:ext cx="4572000" cy="3429000"/>
          </a:xfrm>
          <a:ln/>
        </p:spPr>
      </p:sp>
      <p:sp>
        <p:nvSpPr>
          <p:cNvPr id="197635" name="Rectangle 3"/>
          <p:cNvSpPr txBox="1">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8785638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2443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ln/>
        </p:spPr>
      </p:sp>
      <p:sp>
        <p:nvSpPr>
          <p:cNvPr id="34713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524338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ln/>
        </p:spPr>
      </p:sp>
      <p:sp>
        <p:nvSpPr>
          <p:cNvPr id="34713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89684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ln/>
        </p:spPr>
      </p:sp>
      <p:sp>
        <p:nvSpPr>
          <p:cNvPr id="347139"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08099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Translate my joke (which is really</a:t>
            </a:r>
            <a:r>
              <a:rPr lang="en-US" baseline="0" dirty="0" smtClean="0"/>
              <a:t> a song from before they were born) from American to European</a:t>
            </a:r>
            <a:endParaRPr lang="en-US" dirty="0"/>
          </a:p>
        </p:txBody>
      </p:sp>
    </p:spTree>
    <p:extLst>
      <p:ext uri="{BB962C8B-B14F-4D97-AF65-F5344CB8AC3E}">
        <p14:creationId xmlns:p14="http://schemas.microsoft.com/office/powerpoint/2010/main" val="1222677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1143000" y="685800"/>
            <a:ext cx="4570413" cy="3427413"/>
          </a:xfrm>
          <a:ln/>
        </p:spPr>
      </p:sp>
      <p:sp>
        <p:nvSpPr>
          <p:cNvPr id="164867" name="Rectangle 3"/>
          <p:cNvSpPr txBox="1">
            <a:spLocks noGrp="1" noChangeArrowheads="1"/>
          </p:cNvSpPr>
          <p:nvPr>
            <p:ph type="body" idx="1"/>
          </p:nvPr>
        </p:nvSpPr>
        <p:spPr/>
        <p:txBody>
          <a:bodyPr/>
          <a:lstStyle/>
          <a:p>
            <a:r>
              <a:rPr lang="en-US" dirty="0" smtClean="0"/>
              <a:t>Demo pages found on Angel before quitting</a:t>
            </a:r>
            <a:endParaRPr lang="en-US" dirty="0"/>
          </a:p>
        </p:txBody>
      </p:sp>
    </p:spTree>
    <p:extLst>
      <p:ext uri="{BB962C8B-B14F-4D97-AF65-F5344CB8AC3E}">
        <p14:creationId xmlns:p14="http://schemas.microsoft.com/office/powerpoint/2010/main" val="649514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$100 is currently worth €77.23</a:t>
            </a:r>
          </a:p>
          <a:p>
            <a:endParaRPr lang="en-US" dirty="0"/>
          </a:p>
        </p:txBody>
      </p:sp>
    </p:spTree>
    <p:extLst>
      <p:ext uri="{BB962C8B-B14F-4D97-AF65-F5344CB8AC3E}">
        <p14:creationId xmlns:p14="http://schemas.microsoft.com/office/powerpoint/2010/main" val="13182304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1143000" y="685800"/>
            <a:ext cx="4572000" cy="3429000"/>
          </a:xfrm>
          <a:ln/>
        </p:spPr>
      </p:sp>
      <p:sp>
        <p:nvSpPr>
          <p:cNvPr id="351235"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9259279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1143000" y="685800"/>
            <a:ext cx="4572000" cy="3429000"/>
          </a:xfrm>
          <a:ln/>
        </p:spPr>
      </p:sp>
      <p:sp>
        <p:nvSpPr>
          <p:cNvPr id="351235" name="Rectangle 3"/>
          <p:cNvSpPr txBox="1">
            <a:spLocks noGrp="1" noChangeArrowheads="1"/>
          </p:cNvSpPr>
          <p:nvPr>
            <p:ph type="body" idx="1"/>
          </p:nvPr>
        </p:nvSpPr>
        <p:spPr>
          <a:xfrm>
            <a:off x="685800" y="4343400"/>
            <a:ext cx="5486400" cy="4114800"/>
          </a:xfrm>
        </p:spPr>
        <p:txBody>
          <a:bodyPr/>
          <a:lstStyle/>
          <a:p>
            <a:endParaRPr lang="en-US"/>
          </a:p>
        </p:txBody>
      </p:sp>
    </p:spTree>
    <p:extLst>
      <p:ext uri="{BB962C8B-B14F-4D97-AF65-F5344CB8AC3E}">
        <p14:creationId xmlns:p14="http://schemas.microsoft.com/office/powerpoint/2010/main" val="1202448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295622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09025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Rot="1" noChangeAspect="1" noChangeArrowheads="1" noTextEdit="1"/>
          </p:cNvSpPr>
          <p:nvPr>
            <p:ph type="sldImg"/>
          </p:nvPr>
        </p:nvSpPr>
        <p:spPr>
          <a:ln/>
        </p:spPr>
      </p:sp>
      <p:sp>
        <p:nvSpPr>
          <p:cNvPr id="387075"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031365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txBox="1">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048874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Salmon Ladder picture used under</a:t>
            </a:r>
            <a:r>
              <a:rPr lang="en-US" baseline="0" dirty="0" smtClean="0"/>
              <a:t> Creative Commons Attributions License by </a:t>
            </a:r>
            <a:r>
              <a:rPr lang="en-US" baseline="0" dirty="0" err="1" smtClean="0"/>
              <a:t>salmonrecovery</a:t>
            </a:r>
            <a:r>
              <a:rPr lang="en-US" baseline="0" dirty="0" smtClean="0"/>
              <a:t>. Original available at: https://www.flickr.com/photos/60161247@N03/11954495315/sizes/o/</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145</a:t>
            </a:fld>
            <a:endParaRPr lang="en-US"/>
          </a:p>
        </p:txBody>
      </p:sp>
    </p:spTree>
    <p:extLst>
      <p:ext uri="{BB962C8B-B14F-4D97-AF65-F5344CB8AC3E}">
        <p14:creationId xmlns:p14="http://schemas.microsoft.com/office/powerpoint/2010/main" val="1264753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t>
            </a:r>
            <a:r>
              <a:rPr lang="mr-IN" dirty="0" smtClean="0"/>
              <a:t>’</a:t>
            </a:r>
            <a:r>
              <a:rPr lang="en-US" dirty="0" smtClean="0"/>
              <a:t>t</a:t>
            </a:r>
            <a:r>
              <a:rPr lang="en-US" baseline="0" dirty="0" smtClean="0"/>
              <a:t> get too attached: this was 9 months before Harry Potter movie was released</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153</a:t>
            </a:fld>
            <a:endParaRPr lang="en-US"/>
          </a:p>
        </p:txBody>
      </p:sp>
    </p:spTree>
    <p:extLst>
      <p:ext uri="{BB962C8B-B14F-4D97-AF65-F5344CB8AC3E}">
        <p14:creationId xmlns:p14="http://schemas.microsoft.com/office/powerpoint/2010/main" val="10040962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t>
            </a:r>
            <a:r>
              <a:rPr lang="mr-IN" dirty="0" smtClean="0"/>
              <a:t>’</a:t>
            </a:r>
            <a:r>
              <a:rPr lang="en-US" dirty="0" smtClean="0"/>
              <a:t>t</a:t>
            </a:r>
            <a:r>
              <a:rPr lang="en-US" baseline="0" dirty="0" smtClean="0"/>
              <a:t> get too attached: this was 9 months before Harry Potter movie was released</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154</a:t>
            </a:fld>
            <a:endParaRPr lang="en-US"/>
          </a:p>
        </p:txBody>
      </p:sp>
    </p:spTree>
    <p:extLst>
      <p:ext uri="{BB962C8B-B14F-4D97-AF65-F5344CB8AC3E}">
        <p14:creationId xmlns:p14="http://schemas.microsoft.com/office/powerpoint/2010/main" val="2099116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DIscuss</a:t>
            </a:r>
            <a:r>
              <a:rPr lang="en-US" dirty="0" smtClean="0"/>
              <a:t> that anonymous</a:t>
            </a:r>
            <a:r>
              <a:rPr lang="en-US" baseline="0" dirty="0" smtClean="0"/>
              <a:t> posting is possible BUT that the TAs and I could find out who wrote a post if this gets abused.</a:t>
            </a:r>
            <a:endParaRPr lang="en-US" dirty="0"/>
          </a:p>
        </p:txBody>
      </p:sp>
    </p:spTree>
    <p:extLst>
      <p:ext uri="{BB962C8B-B14F-4D97-AF65-F5344CB8AC3E}">
        <p14:creationId xmlns:p14="http://schemas.microsoft.com/office/powerpoint/2010/main" val="7112529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is not</a:t>
            </a:r>
            <a:r>
              <a:rPr lang="en-US" baseline="0" dirty="0" smtClean="0"/>
              <a:t> of signatories, but is stock image entered into Public Domain by </a:t>
            </a:r>
            <a:r>
              <a:rPr lang="en-US" baseline="0" dirty="0" err="1" smtClean="0"/>
              <a:t>adabara</a:t>
            </a:r>
            <a:r>
              <a:rPr lang="en-US" baseline="0" dirty="0" smtClean="0"/>
              <a:t>. Original available at: https://pixabay.com/en/colleagues-seminar-presentation-437024/</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158</a:t>
            </a:fld>
            <a:endParaRPr lang="en-US"/>
          </a:p>
        </p:txBody>
      </p:sp>
    </p:spTree>
    <p:extLst>
      <p:ext uri="{BB962C8B-B14F-4D97-AF65-F5344CB8AC3E}">
        <p14:creationId xmlns:p14="http://schemas.microsoft.com/office/powerpoint/2010/main" val="37102049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actual authors (and site!) of original </a:t>
            </a:r>
            <a:r>
              <a:rPr lang="en-US" smtClean="0"/>
              <a:t>Agile</a:t>
            </a:r>
            <a:r>
              <a:rPr lang="en-US" baseline="0" smtClean="0"/>
              <a:t> Manifesto</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159</a:t>
            </a:fld>
            <a:endParaRPr lang="en-US"/>
          </a:p>
        </p:txBody>
      </p:sp>
    </p:spTree>
    <p:extLst>
      <p:ext uri="{BB962C8B-B14F-4D97-AF65-F5344CB8AC3E}">
        <p14:creationId xmlns:p14="http://schemas.microsoft.com/office/powerpoint/2010/main" val="20439361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Story about Google’s ban: http://</a:t>
            </a:r>
            <a:r>
              <a:rPr lang="en-US" dirty="0" err="1" smtClean="0"/>
              <a:t>scottberkun.com</a:t>
            </a:r>
            <a:r>
              <a:rPr lang="en-US" dirty="0" smtClean="0"/>
              <a:t>/2014/famous-programmer-leaves-google-because-of-remote-work-ban/</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165</a:t>
            </a:fld>
            <a:endParaRPr lang="en-US"/>
          </a:p>
        </p:txBody>
      </p:sp>
    </p:spTree>
    <p:extLst>
      <p:ext uri="{BB962C8B-B14F-4D97-AF65-F5344CB8AC3E}">
        <p14:creationId xmlns:p14="http://schemas.microsoft.com/office/powerpoint/2010/main" val="1436557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Silicon Valley</a:t>
            </a:r>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168</a:t>
            </a:fld>
            <a:endParaRPr lang="en-US"/>
          </a:p>
        </p:txBody>
      </p:sp>
    </p:spTree>
    <p:extLst>
      <p:ext uri="{BB962C8B-B14F-4D97-AF65-F5344CB8AC3E}">
        <p14:creationId xmlns:p14="http://schemas.microsoft.com/office/powerpoint/2010/main" val="1957874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30E856-3793-467E-9DF9-509DAAB78E86}" type="slidenum">
              <a:rPr lang="en-US" smtClean="0"/>
              <a:pPr/>
              <a:t>171</a:t>
            </a:fld>
            <a:endParaRPr lang="en-US"/>
          </a:p>
        </p:txBody>
      </p:sp>
    </p:spTree>
    <p:extLst>
      <p:ext uri="{BB962C8B-B14F-4D97-AF65-F5344CB8AC3E}">
        <p14:creationId xmlns:p14="http://schemas.microsoft.com/office/powerpoint/2010/main" val="18201606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txBox="1">
            <a:spLocks noGrp="1" noChangeArrowheads="1"/>
          </p:cNvSpPr>
          <p:nvPr>
            <p:ph type="body" idx="1"/>
          </p:nvPr>
        </p:nvSpPr>
        <p:spPr/>
        <p:txBody>
          <a:bodyPr/>
          <a:lstStyle/>
          <a:p>
            <a:r>
              <a:rPr lang="en-US" dirty="0" smtClean="0"/>
              <a:t>Handout</a:t>
            </a:r>
            <a:r>
              <a:rPr lang="en-US" baseline="0" dirty="0" smtClean="0"/>
              <a:t> door codes </a:t>
            </a:r>
            <a:r>
              <a:rPr lang="en-US" baseline="0" smtClean="0"/>
              <a:t>before dismissal</a:t>
            </a:r>
            <a:endParaRPr lang="en-US"/>
          </a:p>
        </p:txBody>
      </p:sp>
    </p:spTree>
    <p:extLst>
      <p:ext uri="{BB962C8B-B14F-4D97-AF65-F5344CB8AC3E}">
        <p14:creationId xmlns:p14="http://schemas.microsoft.com/office/powerpoint/2010/main" val="114166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
          <p:cNvSpPr>
            <a:spLocks noGrp="1" noRot="1" noChangeAspect="1" noChangeArrowheads="1" noTextEdit="1"/>
          </p:cNvSpPr>
          <p:nvPr>
            <p:ph type="sldImg"/>
          </p:nvPr>
        </p:nvSpPr>
        <p:spPr>
          <a:xfrm>
            <a:off x="1143000" y="685800"/>
            <a:ext cx="4568825" cy="3425825"/>
          </a:xfrm>
          <a:ln/>
        </p:spPr>
      </p:sp>
      <p:sp>
        <p:nvSpPr>
          <p:cNvPr id="49155" name="Rectangle 2"/>
          <p:cNvSpPr txBox="1">
            <a:spLocks noGrp="1" noChangeArrowheads="1"/>
          </p:cNvSpPr>
          <p:nvPr>
            <p:ph type="body" idx="1"/>
          </p:nvPr>
        </p:nvSpPr>
        <p:spPr>
          <a:noFill/>
          <a:ln/>
        </p:spPr>
        <p:txBody>
          <a:bodyPr lIns="0" tIns="0" rIns="0" bIns="0">
            <a:spAutoFit/>
          </a:bodyPr>
          <a:lstStyle/>
          <a:p>
            <a:endParaRPr lang="en-US" smtClean="0"/>
          </a:p>
        </p:txBody>
      </p:sp>
    </p:spTree>
    <p:extLst>
      <p:ext uri="{BB962C8B-B14F-4D97-AF65-F5344CB8AC3E}">
        <p14:creationId xmlns:p14="http://schemas.microsoft.com/office/powerpoint/2010/main" val="1324036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74CBEAF9-9E58-4CC8-A6FF-6DD8A58DEEA4}" type="datetimeFigureOut">
              <a:rPr lang="en-US" smtClean="0"/>
              <a:pPr/>
              <a:t>5/30/2017</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kumimoji="0"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CA15C064-DD44-4CAC-873E-2D1F54821676}" type="slidenum">
              <a:rPr kumimoji="0" lang="en-US" smtClean="0"/>
              <a:pPr/>
              <a:t>‹#›</a:t>
            </a:fld>
            <a:endParaRPr kumimoji="0"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eaLnBrk="1" latinLnBrk="0" hangingPunct="1"/>
            <a:fld id="{74CBEAF9-9E58-4CC8-A6FF-6DD8A58DEEA4}" type="datetimeFigureOut">
              <a:rPr lang="en-US" smtClean="0"/>
              <a:pPr algn="l" eaLnBrk="1" latinLnBrk="0" hangingPunct="1"/>
              <a:t>5/30/2017</a:t>
            </a:fld>
            <a:endParaRPr lang="en-US" dirty="0">
              <a:solidFill>
                <a:schemeClr val="accent1">
                  <a:shade val="75000"/>
                </a:schemeClr>
              </a:solidFill>
            </a:endParaRPr>
          </a:p>
        </p:txBody>
      </p:sp>
      <p:sp>
        <p:nvSpPr>
          <p:cNvPr id="4" name="Footer Placeholder 3"/>
          <p:cNvSpPr>
            <a:spLocks noGrp="1"/>
          </p:cNvSpPr>
          <p:nvPr>
            <p:ph type="ftr" sz="quarter" idx="11"/>
          </p:nvPr>
        </p:nvSpPr>
        <p:spPr/>
        <p:txBody>
          <a:bodyPr/>
          <a:lstStyle/>
          <a:p>
            <a:pPr algn="r" eaLnBrk="1" latinLnBrk="0" hangingPunct="1"/>
            <a:endParaRPr kumimoji="0" lang="en-US" dirty="0">
              <a:solidFill>
                <a:schemeClr val="accent1">
                  <a:shade val="75000"/>
                </a:schemeClr>
              </a:solidFill>
            </a:endParaRPr>
          </a:p>
        </p:txBody>
      </p:sp>
      <p:sp>
        <p:nvSpPr>
          <p:cNvPr id="5" name="Slide Number Placeholder 4"/>
          <p:cNvSpPr>
            <a:spLocks noGrp="1"/>
          </p:cNvSpPr>
          <p:nvPr>
            <p:ph type="sldNum" sz="quarter" idx="12"/>
          </p:nvPr>
        </p:nvSpPr>
        <p:spPr/>
        <p:txBody>
          <a:bodyPr/>
          <a:lstStyle/>
          <a:p>
            <a:fld id="{CA15C064-DD44-4CAC-873E-2D1F54821676}" type="slidenum">
              <a:rPr kumimoji="0" lang="en-US" smtClean="0"/>
              <a:pPr/>
              <a:t>‹#›</a:t>
            </a:fld>
            <a:endParaRPr kumimoji="0" lang="en-US" dirty="0">
              <a:solidFill>
                <a:schemeClr val="accent1">
                  <a:shade val="75000"/>
                </a:schemeClr>
              </a:solidFill>
            </a:endParaRPr>
          </a:p>
        </p:txBody>
      </p:sp>
      <p:graphicFrame>
        <p:nvGraphicFramePr>
          <p:cNvPr id="6" name="TPChart" hidden="1"/>
          <p:cNvGraphicFramePr/>
          <p:nvPr userDrawn="1">
            <p:extLst>
              <p:ext uri="{D42A27DB-BD31-4B8C-83A1-F6EECF244321}">
                <p14:modId xmlns:p14="http://schemas.microsoft.com/office/powerpoint/2010/main" val="1886584079"/>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367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12648" y="1600200"/>
            <a:ext cx="8153400" cy="5105400"/>
          </a:xfrm>
        </p:spPr>
        <p:txBody>
          <a:bodyPr/>
          <a:lstStyle>
            <a:lvl1pPr>
              <a:buClr>
                <a:schemeClr val="accent5"/>
              </a:buClr>
              <a:defRPr/>
            </a:lvl1pPr>
            <a:lvl3pPr>
              <a:buClr>
                <a:schemeClr val="accent3"/>
              </a:buClr>
              <a:defRPr/>
            </a:lvl3pPr>
            <a:lvl4pPr>
              <a:buClr>
                <a:schemeClr val="accent4"/>
              </a:buClr>
              <a:defRPr/>
            </a:lvl4pPr>
            <a:lvl5pPr>
              <a:buClr>
                <a:schemeClr val="accent5">
                  <a:lumMod val="60000"/>
                  <a:lumOff val="40000"/>
                </a:schemeClr>
              </a:buClr>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6"/>
            <a:ext cx="3886200" cy="5116033"/>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6"/>
            <a:ext cx="3886200" cy="5116033"/>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4267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4267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4CBEAF9-9E58-4CC8-A6FF-6DD8A58DEEA4}" type="datetimeFigureOut">
              <a:rPr lang="en-US" smtClean="0"/>
              <a:pPr/>
              <a:t>5/30/2017</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A15C064-DD44-4CAC-873E-2D1F54821676}" type="slidenum">
              <a:rPr kumimoji="0" lang="en-US" smtClean="0"/>
              <a:pPr/>
              <a:t>‹#›</a:t>
            </a:fld>
            <a:endParaRPr kumimoji="0"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CBEAF9-9E58-4CC8-A6FF-6DD8A58DEEA4}" type="datetimeFigureOut">
              <a:rPr lang="en-US" smtClean="0"/>
              <a:pPr/>
              <a:t>5/30/2017</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CA15C064-DD44-4CAC-873E-2D1F54821676}" type="slidenum">
              <a:rPr kumimoji="0" lang="en-US" smtClean="0"/>
              <a:pPr/>
              <a:t>‹#›</a:t>
            </a:fld>
            <a:endParaRPr kumimoji="0"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752600"/>
            <a:ext cx="1600200" cy="49530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953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lgn="l" eaLnBrk="1" latinLnBrk="0" hangingPunct="1"/>
            <a:fld id="{74CBEAF9-9E58-4CC8-A6FF-6DD8A58DEEA4}" type="datetimeFigureOut">
              <a:rPr lang="en-US" smtClean="0"/>
              <a:pPr algn="l" eaLnBrk="1" latinLnBrk="0" hangingPunct="1"/>
              <a:t>5/30/2017</a:t>
            </a:fld>
            <a:endParaRPr lang="en-US" dirty="0">
              <a:solidFill>
                <a:schemeClr val="accent1">
                  <a:shade val="75000"/>
                </a:schemeClr>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lgn="r" eaLnBrk="1" latinLnBrk="0" hangingPunct="1"/>
            <a:endParaRPr kumimoji="0" lang="en-US" dirty="0">
              <a:solidFill>
                <a:schemeClr val="accent1">
                  <a:shade val="75000"/>
                </a:schemeClr>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CA15C064-DD44-4CAC-873E-2D1F54821676}" type="slidenum">
              <a:rPr kumimoji="0" lang="en-US" smtClean="0"/>
              <a:pPr/>
              <a:t>‹#›</a:t>
            </a:fld>
            <a:endParaRPr kumimoji="0" lang="en-US" dirty="0">
              <a:solidFill>
                <a:schemeClr val="accent1">
                  <a:shade val="75000"/>
                </a:schemeClr>
              </a:solidFill>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timing>
    <p:tnLst>
      <p:par>
        <p:cTn id="1" dur="indefinite" restart="never" nodeType="tmRoot"/>
      </p:par>
    </p:tnLst>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xkcd.com/674/"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150.xml.rels><?xml version="1.0" encoding="UTF-8" standalone="yes"?>
<Relationships xmlns="http://schemas.openxmlformats.org/package/2006/relationships"><Relationship Id="rId2" Type="http://schemas.openxmlformats.org/officeDocument/2006/relationships/hyperlink" Target="http://www.agilemanifesto.org/"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en.wikipedia.org/wiki/Scrum_(software_development)"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blog.aelogica.com/project-management/organizing-agility-success-part-2-advanced-tracker-techniques/"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en.wikipedia.org/wiki/Burn_down_char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7.wdp"/><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7.jpe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w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CSE 442/542</a:t>
            </a:r>
            <a:r>
              <a:rPr lang="en-US" dirty="0" smtClean="0"/>
              <a:t>– </a:t>
            </a:r>
            <a:br>
              <a:rPr lang="en-US" dirty="0" smtClean="0"/>
            </a:br>
            <a:r>
              <a:rPr lang="en-US" dirty="0" smtClean="0"/>
              <a:t>Software Engineering Concepts</a:t>
            </a:r>
            <a:endParaRPr lang="en-US" dirty="0"/>
          </a:p>
        </p:txBody>
      </p:sp>
      <p:sp>
        <p:nvSpPr>
          <p:cNvPr id="3" name="Subtitle 2"/>
          <p:cNvSpPr>
            <a:spLocks noGrp="1"/>
          </p:cNvSpPr>
          <p:nvPr>
            <p:ph type="subTitle" idx="1"/>
          </p:nvPr>
        </p:nvSpPr>
        <p:spPr/>
        <p:txBody>
          <a:bodyPr>
            <a:normAutofit fontScale="62500" lnSpcReduction="20000"/>
          </a:bodyPr>
          <a:lstStyle/>
          <a:p>
            <a:r>
              <a:rPr lang="en-US" dirty="0" smtClean="0"/>
              <a:t>Prof. Matthew Hertz</a:t>
            </a:r>
            <a:br>
              <a:rPr lang="en-US" dirty="0" smtClean="0"/>
            </a:br>
            <a:r>
              <a:rPr lang="en-US" dirty="0" smtClean="0"/>
              <a:t>Davis 338L/ 645-4736 	</a:t>
            </a:r>
            <a:br>
              <a:rPr lang="en-US" dirty="0" smtClean="0"/>
            </a:br>
            <a:r>
              <a:rPr lang="en-US" dirty="0" smtClean="0"/>
              <a:t>mhertz@buffalo.edu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57200" y="0"/>
            <a:ext cx="8298571" cy="1316707"/>
          </a:xfrm>
          <a:prstGeom prst="rect">
            <a:avLst/>
          </a:prstGeom>
        </p:spPr>
      </p:pic>
      <p:sp>
        <p:nvSpPr>
          <p:cNvPr id="3" name="Content Placeholder 2"/>
          <p:cNvSpPr>
            <a:spLocks noGrp="1"/>
          </p:cNvSpPr>
          <p:nvPr>
            <p:ph idx="1"/>
          </p:nvPr>
        </p:nvSpPr>
        <p:spPr>
          <a:xfrm>
            <a:off x="457200" y="1784350"/>
            <a:ext cx="8610600" cy="4572000"/>
          </a:xfrm>
        </p:spPr>
        <p:txBody>
          <a:bodyPr/>
          <a:lstStyle/>
          <a:p>
            <a:r>
              <a:rPr lang="en-US" dirty="0" smtClean="0">
                <a:solidFill>
                  <a:srgbClr val="C70F0C"/>
                </a:solidFill>
              </a:rPr>
              <a:t>Using Piazza for forums </a:t>
            </a:r>
            <a:r>
              <a:rPr lang="en-US" dirty="0" smtClean="0"/>
              <a:t>and power group projects</a:t>
            </a:r>
          </a:p>
          <a:p>
            <a:pPr lvl="1"/>
            <a:r>
              <a:rPr lang="en-US" dirty="0" smtClean="0"/>
              <a:t>Allows you to easily </a:t>
            </a:r>
            <a:r>
              <a:rPr lang="en-US" dirty="0" smtClean="0">
                <a:solidFill>
                  <a:schemeClr val="accent1"/>
                </a:solidFill>
              </a:rPr>
              <a:t>ask questions of instructor</a:t>
            </a:r>
          </a:p>
          <a:p>
            <a:pPr lvl="1"/>
            <a:r>
              <a:rPr lang="en-US" dirty="0" smtClean="0">
                <a:solidFill>
                  <a:schemeClr val="accent1"/>
                </a:solidFill>
              </a:rPr>
              <a:t>I can post material </a:t>
            </a:r>
            <a:r>
              <a:rPr lang="en-US" dirty="0" smtClean="0"/>
              <a:t>for commonly asked questions</a:t>
            </a:r>
          </a:p>
          <a:p>
            <a:pPr lvl="1"/>
            <a:r>
              <a:rPr lang="en-US" dirty="0" smtClean="0"/>
              <a:t>Even creates forums for </a:t>
            </a:r>
            <a:r>
              <a:rPr lang="en-US" dirty="0" smtClean="0">
                <a:solidFill>
                  <a:schemeClr val="accent1"/>
                </a:solidFill>
              </a:rPr>
              <a:t>students to talk to each other</a:t>
            </a:r>
          </a:p>
          <a:p>
            <a:endParaRPr lang="en-US" dirty="0" smtClean="0">
              <a:solidFill>
                <a:schemeClr val="accent1"/>
              </a:solidFill>
            </a:endParaRPr>
          </a:p>
          <a:p>
            <a:r>
              <a:rPr lang="en-US" dirty="0" smtClean="0">
                <a:solidFill>
                  <a:schemeClr val="accent1"/>
                </a:solidFill>
              </a:rPr>
              <a:t>Cost is ideal </a:t>
            </a:r>
            <a:r>
              <a:rPr lang="en-US" dirty="0" smtClean="0"/>
              <a:t>– free for both school and students</a:t>
            </a:r>
          </a:p>
          <a:p>
            <a:pPr lvl="1"/>
            <a:r>
              <a:rPr lang="en-US" dirty="0" smtClean="0"/>
              <a:t>But it does first </a:t>
            </a:r>
            <a:r>
              <a:rPr lang="en-US" dirty="0" smtClean="0">
                <a:solidFill>
                  <a:schemeClr val="accent1"/>
                </a:solidFill>
              </a:rPr>
              <a:t>require you sign up on their site:</a:t>
            </a:r>
          </a:p>
          <a:p>
            <a:pPr marL="454025" lvl="1" indent="0">
              <a:buNone/>
            </a:pPr>
            <a:r>
              <a:rPr lang="en-US" sz="2400" b="1" dirty="0" smtClean="0">
                <a:solidFill>
                  <a:srgbClr val="660066"/>
                </a:solidFill>
                <a:latin typeface="Courier New"/>
                <a:cs typeface="Courier New"/>
              </a:rPr>
              <a:t>http://</a:t>
            </a:r>
            <a:r>
              <a:rPr lang="en-US" sz="2400" b="1" dirty="0" err="1" smtClean="0">
                <a:solidFill>
                  <a:srgbClr val="660066"/>
                </a:solidFill>
                <a:latin typeface="Courier New"/>
                <a:cs typeface="Courier New"/>
              </a:rPr>
              <a:t>piazza.com</a:t>
            </a:r>
            <a:r>
              <a:rPr lang="en-US" sz="2400" b="1" dirty="0" smtClean="0">
                <a:solidFill>
                  <a:srgbClr val="660066"/>
                </a:solidFill>
                <a:latin typeface="Courier New"/>
                <a:cs typeface="Courier New"/>
              </a:rPr>
              <a:t>/buffalo/summer2017/cse542</a:t>
            </a:r>
          </a:p>
          <a:p>
            <a:pPr lvl="1"/>
            <a:endParaRPr lang="en-US" dirty="0" smtClean="0">
              <a:solidFill>
                <a:schemeClr val="accent6"/>
              </a:solidFill>
            </a:endParaRPr>
          </a:p>
          <a:p>
            <a:endParaRPr lang="en-US" dirty="0">
              <a:solidFill>
                <a:schemeClr val="accent6"/>
              </a:solidFill>
            </a:endParaRPr>
          </a:p>
        </p:txBody>
      </p:sp>
    </p:spTree>
    <p:extLst>
      <p:ext uri="{BB962C8B-B14F-4D97-AF65-F5344CB8AC3E}">
        <p14:creationId xmlns:p14="http://schemas.microsoft.com/office/powerpoint/2010/main" val="7179997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Your Classmates</a:t>
            </a:r>
            <a:endParaRPr lang="en-US" dirty="0"/>
          </a:p>
        </p:txBody>
      </p:sp>
      <p:pic>
        <p:nvPicPr>
          <p:cNvPr id="7" name="Picture 4"/>
          <p:cNvPicPr>
            <a:picLocks noGrp="1" noChangeAspect="1" noChangeArrowheads="1"/>
          </p:cNvPicPr>
          <p:nvPr>
            <p:ph sz="quarter" idx="1"/>
          </p:nvPr>
        </p:nvPicPr>
        <p:blipFill>
          <a:blip r:embed="rId2">
            <a:extLst>
              <a:ext uri="{28A0092B-C50C-407E-A947-70E740481C1C}">
                <a14:useLocalDpi xmlns:a14="http://schemas.microsoft.com/office/drawing/2010/main"/>
              </a:ext>
            </a:extLst>
          </a:blip>
          <a:stretch>
            <a:fillRect/>
          </a:stretch>
        </p:blipFill>
        <p:spPr bwMode="auto">
          <a:xfrm>
            <a:off x="1250048" y="1600772"/>
            <a:ext cx="6878854" cy="51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546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Lifecycle Matters</a:t>
            </a:r>
            <a:endParaRPr lang="en-US" dirty="0"/>
          </a:p>
        </p:txBody>
      </p:sp>
      <p:pic>
        <p:nvPicPr>
          <p:cNvPr id="9" name="Content Placeholder 8" descr="DefectCosts2.png"/>
          <p:cNvPicPr>
            <a:picLocks noGrp="1" noChangeAspect="1"/>
          </p:cNvPicPr>
          <p:nvPr>
            <p:ph sz="quarter" idx="1"/>
          </p:nvPr>
        </p:nvPicPr>
        <p:blipFill>
          <a:blip r:embed="rId2" cstate="print"/>
          <a:stretch>
            <a:fillRect/>
          </a:stretch>
        </p:blipFill>
        <p:spPr>
          <a:xfrm>
            <a:off x="685800" y="1615435"/>
            <a:ext cx="8031390" cy="5090165"/>
          </a:xfrm>
        </p:spPr>
      </p:pic>
    </p:spTree>
    <p:extLst>
      <p:ext uri="{BB962C8B-B14F-4D97-AF65-F5344CB8AC3E}">
        <p14:creationId xmlns:p14="http://schemas.microsoft.com/office/powerpoint/2010/main" val="18214788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Models Matter?</a:t>
            </a:r>
            <a:endParaRPr lang="en-US" dirty="0"/>
          </a:p>
        </p:txBody>
      </p:sp>
      <p:sp>
        <p:nvSpPr>
          <p:cNvPr id="3" name="Content Placeholder 2"/>
          <p:cNvSpPr>
            <a:spLocks noGrp="1"/>
          </p:cNvSpPr>
          <p:nvPr>
            <p:ph sz="quarter" idx="1"/>
          </p:nvPr>
        </p:nvSpPr>
        <p:spPr/>
        <p:txBody>
          <a:bodyPr/>
          <a:lstStyle/>
          <a:p>
            <a:r>
              <a:rPr lang="en-US" dirty="0" smtClean="0"/>
              <a:t>Client has 2 </a:t>
            </a:r>
            <a:r>
              <a:rPr lang="en-US" dirty="0" smtClean="0">
                <a:solidFill>
                  <a:schemeClr val="accent3"/>
                </a:solidFill>
              </a:rPr>
              <a:t>programmers with different styles</a:t>
            </a:r>
            <a:endParaRPr lang="en-US" dirty="0">
              <a:solidFill>
                <a:schemeClr val="accent3"/>
              </a:solidFill>
            </a:endParaRPr>
          </a:p>
        </p:txBody>
      </p:sp>
      <p:pic>
        <p:nvPicPr>
          <p:cNvPr id="1029" name="Picture 5" descr="C:\Documents and Settings\Matthew Hertz\Local Settings\Temporary Internet Files\Content.IE5\HLGVLDGF\MPj04386670000[1].jpg"/>
          <p:cNvPicPr>
            <a:picLocks noChangeAspect="1" noChangeArrowheads="1"/>
          </p:cNvPicPr>
          <p:nvPr/>
        </p:nvPicPr>
        <p:blipFill>
          <a:blip r:embed="rId2" cstate="print"/>
          <a:srcRect/>
          <a:stretch>
            <a:fillRect/>
          </a:stretch>
        </p:blipFill>
        <p:spPr bwMode="auto">
          <a:xfrm>
            <a:off x="834571" y="2209800"/>
            <a:ext cx="3813629" cy="3810000"/>
          </a:xfrm>
          <a:prstGeom prst="rect">
            <a:avLst/>
          </a:prstGeom>
          <a:noFill/>
        </p:spPr>
      </p:pic>
      <p:pic>
        <p:nvPicPr>
          <p:cNvPr id="1031" name="Picture 7" descr="C:\Documents and Settings\Matthew Hertz\Local Settings\Temporary Internet Files\Content.IE5\HLGVLDGF\MPj04385280000[1].jpg"/>
          <p:cNvPicPr>
            <a:picLocks noChangeAspect="1" noChangeArrowheads="1"/>
          </p:cNvPicPr>
          <p:nvPr/>
        </p:nvPicPr>
        <p:blipFill>
          <a:blip r:embed="rId3" cstate="print"/>
          <a:srcRect/>
          <a:stretch>
            <a:fillRect/>
          </a:stretch>
        </p:blipFill>
        <p:spPr bwMode="auto">
          <a:xfrm>
            <a:off x="4746702" y="2209800"/>
            <a:ext cx="4092498" cy="3810000"/>
          </a:xfrm>
          <a:prstGeom prst="rect">
            <a:avLst/>
          </a:prstGeom>
          <a:noFill/>
        </p:spPr>
      </p:pic>
      <p:sp>
        <p:nvSpPr>
          <p:cNvPr id="10" name="TextBox 9"/>
          <p:cNvSpPr txBox="1"/>
          <p:nvPr/>
        </p:nvSpPr>
        <p:spPr>
          <a:xfrm>
            <a:off x="2362200" y="5943600"/>
            <a:ext cx="824265" cy="523220"/>
          </a:xfrm>
          <a:prstGeom prst="rect">
            <a:avLst/>
          </a:prstGeom>
          <a:noFill/>
        </p:spPr>
        <p:txBody>
          <a:bodyPr wrap="none" rtlCol="0">
            <a:spAutoFit/>
          </a:bodyPr>
          <a:lstStyle/>
          <a:p>
            <a:r>
              <a:rPr lang="en-US" sz="2800" dirty="0" smtClean="0">
                <a:solidFill>
                  <a:schemeClr val="accent4">
                    <a:lumMod val="75000"/>
                  </a:schemeClr>
                </a:solidFill>
              </a:rPr>
              <a:t>Bob</a:t>
            </a:r>
            <a:endParaRPr lang="en-US" sz="2800" dirty="0">
              <a:solidFill>
                <a:schemeClr val="accent4">
                  <a:lumMod val="75000"/>
                </a:schemeClr>
              </a:solidFill>
            </a:endParaRPr>
          </a:p>
        </p:txBody>
      </p:sp>
      <p:sp>
        <p:nvSpPr>
          <p:cNvPr id="11" name="TextBox 10"/>
          <p:cNvSpPr txBox="1"/>
          <p:nvPr/>
        </p:nvSpPr>
        <p:spPr>
          <a:xfrm>
            <a:off x="6324600" y="5943600"/>
            <a:ext cx="764953" cy="523220"/>
          </a:xfrm>
          <a:prstGeom prst="rect">
            <a:avLst/>
          </a:prstGeom>
          <a:noFill/>
        </p:spPr>
        <p:txBody>
          <a:bodyPr wrap="none" rtlCol="0">
            <a:spAutoFit/>
          </a:bodyPr>
          <a:lstStyle/>
          <a:p>
            <a:r>
              <a:rPr lang="en-US" sz="2800" dirty="0" smtClean="0">
                <a:solidFill>
                  <a:schemeClr val="accent6"/>
                </a:solidFill>
              </a:rPr>
              <a:t>Joe</a:t>
            </a:r>
            <a:endParaRPr lang="en-US" sz="2800" dirty="0">
              <a:solidFill>
                <a:schemeClr val="accent6"/>
              </a:solidFill>
            </a:endParaRPr>
          </a:p>
        </p:txBody>
      </p:sp>
    </p:spTree>
    <p:extLst>
      <p:ext uri="{BB962C8B-B14F-4D97-AF65-F5344CB8AC3E}">
        <p14:creationId xmlns:p14="http://schemas.microsoft.com/office/powerpoint/2010/main" val="12152910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Models Matter?</a:t>
            </a:r>
            <a:endParaRPr lang="en-US" dirty="0"/>
          </a:p>
        </p:txBody>
      </p:sp>
      <p:sp>
        <p:nvSpPr>
          <p:cNvPr id="3" name="Content Placeholder 2"/>
          <p:cNvSpPr>
            <a:spLocks noGrp="1"/>
          </p:cNvSpPr>
          <p:nvPr>
            <p:ph sz="quarter" idx="1"/>
          </p:nvPr>
        </p:nvSpPr>
        <p:spPr/>
        <p:txBody>
          <a:bodyPr>
            <a:noAutofit/>
          </a:bodyPr>
          <a:lstStyle/>
          <a:p>
            <a:r>
              <a:rPr lang="en-US" dirty="0" smtClean="0"/>
              <a:t>More about Bob &amp; Joe…</a:t>
            </a:r>
            <a:endParaRPr lang="en-US" dirty="0" smtClean="0">
              <a:solidFill>
                <a:schemeClr val="accent3"/>
              </a:solidFill>
            </a:endParaRPr>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marL="0" indent="0">
              <a:buNone/>
            </a:pPr>
            <a:r>
              <a:rPr lang="en-US" dirty="0" smtClean="0"/>
              <a:t>     </a:t>
            </a:r>
            <a:r>
              <a:rPr lang="en-US" dirty="0" smtClean="0">
                <a:solidFill>
                  <a:schemeClr val="accent4">
                    <a:lumMod val="75000"/>
                  </a:schemeClr>
                </a:solidFill>
              </a:rPr>
              <a:t>Bob codes like		       </a:t>
            </a:r>
            <a:r>
              <a:rPr lang="en-US" dirty="0" smtClean="0">
                <a:solidFill>
                  <a:schemeClr val="accent6"/>
                </a:solidFill>
              </a:rPr>
              <a:t>Joe paid attention &amp;</a:t>
            </a:r>
            <a:br>
              <a:rPr lang="en-US" dirty="0" smtClean="0">
                <a:solidFill>
                  <a:schemeClr val="accent6"/>
                </a:solidFill>
              </a:rPr>
            </a:br>
            <a:r>
              <a:rPr lang="en-US" dirty="0" smtClean="0">
                <a:solidFill>
                  <a:schemeClr val="accent6"/>
                </a:solidFill>
              </a:rPr>
              <a:t> </a:t>
            </a:r>
            <a:r>
              <a:rPr lang="en-US" dirty="0" smtClean="0">
                <a:solidFill>
                  <a:schemeClr val="accent4">
                    <a:lumMod val="75000"/>
                  </a:schemeClr>
                </a:solidFill>
              </a:rPr>
              <a:t>like he did in college	       </a:t>
            </a:r>
            <a:r>
              <a:rPr lang="en-US" dirty="0" smtClean="0">
                <a:solidFill>
                  <a:schemeClr val="accent6"/>
                </a:solidFill>
              </a:rPr>
              <a:t>uses real lifecycle model</a:t>
            </a:r>
          </a:p>
        </p:txBody>
      </p:sp>
      <p:pic>
        <p:nvPicPr>
          <p:cNvPr id="2054" name="Picture 6" descr="C:\Documents and Settings\Matthew Hertz\Local Settings\Temporary Internet Files\Content.IE5\MLMBHWNQ\MPj04011350000[1].jpg"/>
          <p:cNvPicPr>
            <a:picLocks noChangeAspect="1" noChangeArrowheads="1"/>
          </p:cNvPicPr>
          <p:nvPr/>
        </p:nvPicPr>
        <p:blipFill>
          <a:blip r:embed="rId2" cstate="print"/>
          <a:srcRect/>
          <a:stretch>
            <a:fillRect/>
          </a:stretch>
        </p:blipFill>
        <p:spPr bwMode="auto">
          <a:xfrm>
            <a:off x="848139" y="2202409"/>
            <a:ext cx="2504661" cy="3131591"/>
          </a:xfrm>
          <a:prstGeom prst="rect">
            <a:avLst/>
          </a:prstGeom>
          <a:noFill/>
        </p:spPr>
      </p:pic>
      <p:pic>
        <p:nvPicPr>
          <p:cNvPr id="2055" name="Picture 7" descr="C:\Documents and Settings\Matthew Hertz\Local Settings\Temporary Internet Files\Content.IE5\HLGVLDGF\MPj04022200000[1].jpg"/>
          <p:cNvPicPr>
            <a:picLocks noChangeAspect="1" noChangeArrowheads="1"/>
          </p:cNvPicPr>
          <p:nvPr/>
        </p:nvPicPr>
        <p:blipFill>
          <a:blip r:embed="rId3" cstate="print"/>
          <a:srcRect/>
          <a:stretch>
            <a:fillRect/>
          </a:stretch>
        </p:blipFill>
        <p:spPr bwMode="auto">
          <a:xfrm>
            <a:off x="5257800" y="2209800"/>
            <a:ext cx="2081784" cy="3121152"/>
          </a:xfrm>
          <a:prstGeom prst="rect">
            <a:avLst/>
          </a:prstGeom>
          <a:noFill/>
        </p:spPr>
      </p:pic>
    </p:spTree>
    <p:extLst>
      <p:ext uri="{BB962C8B-B14F-4D97-AF65-F5344CB8AC3E}">
        <p14:creationId xmlns:p14="http://schemas.microsoft.com/office/powerpoint/2010/main" val="6791729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Models Matter?</a:t>
            </a:r>
            <a:endParaRPr lang="en-US" dirty="0"/>
          </a:p>
        </p:txBody>
      </p:sp>
      <p:sp>
        <p:nvSpPr>
          <p:cNvPr id="3" name="Content Placeholder 2"/>
          <p:cNvSpPr>
            <a:spLocks noGrp="1"/>
          </p:cNvSpPr>
          <p:nvPr>
            <p:ph sz="quarter" idx="1"/>
          </p:nvPr>
        </p:nvSpPr>
        <p:spPr/>
        <p:txBody>
          <a:bodyPr/>
          <a:lstStyle/>
          <a:p>
            <a:r>
              <a:rPr lang="en-US" dirty="0" smtClean="0">
                <a:solidFill>
                  <a:schemeClr val="accent3"/>
                </a:solidFill>
              </a:rPr>
              <a:t>Both look over notes </a:t>
            </a:r>
            <a:r>
              <a:rPr lang="en-US" dirty="0" smtClean="0"/>
              <a:t>handed by project executive</a:t>
            </a:r>
          </a:p>
          <a:p>
            <a:r>
              <a:rPr lang="en-US" dirty="0" smtClean="0"/>
              <a:t>Bob then </a:t>
            </a:r>
            <a:r>
              <a:rPr lang="en-US" dirty="0" smtClean="0">
                <a:solidFill>
                  <a:srgbClr val="637F26"/>
                </a:solidFill>
              </a:rPr>
              <a:t>writes test cases then starts coding</a:t>
            </a:r>
          </a:p>
          <a:p>
            <a:r>
              <a:rPr lang="en-US" dirty="0" smtClean="0"/>
              <a:t>Joe </a:t>
            </a:r>
            <a:r>
              <a:rPr lang="en-US" dirty="0" smtClean="0">
                <a:solidFill>
                  <a:schemeClr val="accent6"/>
                </a:solidFill>
              </a:rPr>
              <a:t>determines client’s needs in meetings</a:t>
            </a:r>
          </a:p>
        </p:txBody>
      </p:sp>
      <p:graphicFrame>
        <p:nvGraphicFramePr>
          <p:cNvPr id="5" name="Table 4"/>
          <p:cNvGraphicFramePr>
            <a:graphicFrameLocks noGrp="1"/>
          </p:cNvGraphicFramePr>
          <p:nvPr>
            <p:extLst/>
          </p:nvPr>
        </p:nvGraphicFramePr>
        <p:xfrm>
          <a:off x="990600" y="4261104"/>
          <a:ext cx="7315200" cy="1483360"/>
        </p:xfrm>
        <a:graphic>
          <a:graphicData uri="http://schemas.openxmlformats.org/drawingml/2006/table">
            <a:tbl>
              <a:tblPr firstRow="1" lastRow="1" bandRow="1" bandCol="1">
                <a:tableStyleId>{5C22544A-7EE6-4342-B048-85BDC9FD1C3A}</a:tableStyleId>
              </a:tblPr>
              <a:tblGrid>
                <a:gridCol w="146304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463040">
                  <a:extLst>
                    <a:ext uri="{9D8B030D-6E8A-4147-A177-3AD203B41FA5}">
                      <a16:colId xmlns:a16="http://schemas.microsoft.com/office/drawing/2014/main" val="20002"/>
                    </a:ext>
                  </a:extLst>
                </a:gridCol>
                <a:gridCol w="1463040">
                  <a:extLst>
                    <a:ext uri="{9D8B030D-6E8A-4147-A177-3AD203B41FA5}">
                      <a16:colId xmlns:a16="http://schemas.microsoft.com/office/drawing/2014/main" val="20003"/>
                    </a:ext>
                  </a:extLst>
                </a:gridCol>
                <a:gridCol w="1463040">
                  <a:extLst>
                    <a:ext uri="{9D8B030D-6E8A-4147-A177-3AD203B41FA5}">
                      <a16:colId xmlns:a16="http://schemas.microsoft.com/office/drawing/2014/main" val="20004"/>
                    </a:ext>
                  </a:extLst>
                </a:gridCol>
              </a:tblGrid>
              <a:tr h="3708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%Complete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gridSpan="2">
                  <a:txBody>
                    <a:bodyPr/>
                    <a:lstStyle/>
                    <a:p>
                      <a:pPr algn="ctr"/>
                      <a:r>
                        <a:rPr lang="en-US" dirty="0" smtClean="0"/>
                        <a:t>Bob</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tc>
                <a:tc gridSpan="2">
                  <a:txBody>
                    <a:bodyPr/>
                    <a:lstStyle/>
                    <a:p>
                      <a:pPr algn="ctr"/>
                      <a:r>
                        <a:rPr lang="en-US" dirty="0" smtClean="0"/>
                        <a:t>Joe</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hMerge="1">
                  <a:txBody>
                    <a:bodyPr/>
                    <a:lstStyle/>
                    <a:p>
                      <a:pPr algn="ctr"/>
                      <a:endParaRPr lang="en-US" dirty="0"/>
                    </a:p>
                  </a:txBody>
                  <a:tcPr/>
                </a:tc>
                <a:extLst>
                  <a:ext uri="{0D108BD9-81ED-4DB2-BD59-A6C34878D82A}">
                    <a16:rowId xmlns:a16="http://schemas.microsoft.com/office/drawing/2014/main" val="10000"/>
                  </a:ext>
                </a:extLst>
              </a:tr>
              <a:tr h="37084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dirty="0" smtClean="0">
                          <a:solidFill>
                            <a:schemeClr val="bg1"/>
                          </a:solidFill>
                        </a:rPr>
                        <a:t>Work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r h="370840">
                <a:tc>
                  <a:txBody>
                    <a:bodyPr/>
                    <a:lstStyle/>
                    <a:p>
                      <a:pPr algn="ctr"/>
                      <a:r>
                        <a:rPr lang="en-US" dirty="0" smtClean="0"/>
                        <a:t>20%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algn="ctr"/>
                      <a:r>
                        <a:rPr lang="en-US" dirty="0" smtClean="0"/>
                        <a:t>Total</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$100,000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$150,000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t>$0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8349775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Models Matter?</a:t>
            </a:r>
            <a:endParaRPr lang="en-US" dirty="0"/>
          </a:p>
        </p:txBody>
      </p:sp>
      <p:sp>
        <p:nvSpPr>
          <p:cNvPr id="3" name="Content Placeholder 2"/>
          <p:cNvSpPr>
            <a:spLocks noGrp="1"/>
          </p:cNvSpPr>
          <p:nvPr>
            <p:ph sz="quarter" idx="1"/>
          </p:nvPr>
        </p:nvSpPr>
        <p:spPr/>
        <p:txBody>
          <a:bodyPr/>
          <a:lstStyle/>
          <a:p>
            <a:r>
              <a:rPr lang="en-US" dirty="0" smtClean="0"/>
              <a:t>Bob </a:t>
            </a:r>
            <a:r>
              <a:rPr lang="en-US" dirty="0" smtClean="0">
                <a:solidFill>
                  <a:srgbClr val="637F26"/>
                </a:solidFill>
              </a:rPr>
              <a:t>often duplicates code</a:t>
            </a:r>
            <a:r>
              <a:rPr lang="en-US" dirty="0" smtClean="0"/>
              <a:t>, but with minor tweaks</a:t>
            </a:r>
            <a:endParaRPr lang="en-US" dirty="0" smtClean="0">
              <a:solidFill>
                <a:schemeClr val="accent4"/>
              </a:solidFill>
            </a:endParaRPr>
          </a:p>
          <a:p>
            <a:pPr lvl="1"/>
            <a:r>
              <a:rPr lang="en-US" dirty="0" smtClean="0"/>
              <a:t>Requires </a:t>
            </a:r>
            <a:r>
              <a:rPr lang="en-US" dirty="0" smtClean="0">
                <a:solidFill>
                  <a:srgbClr val="637F26"/>
                </a:solidFill>
              </a:rPr>
              <a:t>expensive reworking &amp; slows progress</a:t>
            </a:r>
          </a:p>
          <a:p>
            <a:r>
              <a:rPr lang="en-US" dirty="0" smtClean="0">
                <a:solidFill>
                  <a:schemeClr val="accent6"/>
                </a:solidFill>
              </a:rPr>
              <a:t>Joe creates design </a:t>
            </a:r>
            <a:r>
              <a:rPr lang="en-US" dirty="0" smtClean="0"/>
              <a:t>minimizing code needed</a:t>
            </a:r>
          </a:p>
          <a:p>
            <a:pPr lvl="1"/>
            <a:r>
              <a:rPr lang="en-US" dirty="0" smtClean="0"/>
              <a:t>Finds &amp; fixes </a:t>
            </a:r>
            <a:r>
              <a:rPr lang="en-US" dirty="0" smtClean="0">
                <a:solidFill>
                  <a:schemeClr val="accent6"/>
                </a:solidFill>
              </a:rPr>
              <a:t>bugs in client’s requirements</a:t>
            </a:r>
          </a:p>
        </p:txBody>
      </p:sp>
      <p:graphicFrame>
        <p:nvGraphicFramePr>
          <p:cNvPr id="5" name="Table 4"/>
          <p:cNvGraphicFramePr>
            <a:graphicFrameLocks noGrp="1"/>
          </p:cNvGraphicFramePr>
          <p:nvPr/>
        </p:nvGraphicFramePr>
        <p:xfrm>
          <a:off x="990600" y="4165600"/>
          <a:ext cx="7315200" cy="1854200"/>
        </p:xfrm>
        <a:graphic>
          <a:graphicData uri="http://schemas.openxmlformats.org/drawingml/2006/table">
            <a:tbl>
              <a:tblPr firstRow="1" lastRow="1" bandRow="1" bandCol="1">
                <a:tableStyleId>{5C22544A-7EE6-4342-B048-85BDC9FD1C3A}</a:tableStyleId>
              </a:tblPr>
              <a:tblGrid>
                <a:gridCol w="146304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463040">
                  <a:extLst>
                    <a:ext uri="{9D8B030D-6E8A-4147-A177-3AD203B41FA5}">
                      <a16:colId xmlns:a16="http://schemas.microsoft.com/office/drawing/2014/main" val="20002"/>
                    </a:ext>
                  </a:extLst>
                </a:gridCol>
                <a:gridCol w="1463040">
                  <a:extLst>
                    <a:ext uri="{9D8B030D-6E8A-4147-A177-3AD203B41FA5}">
                      <a16:colId xmlns:a16="http://schemas.microsoft.com/office/drawing/2014/main" val="20003"/>
                    </a:ext>
                  </a:extLst>
                </a:gridCol>
                <a:gridCol w="1463040">
                  <a:extLst>
                    <a:ext uri="{9D8B030D-6E8A-4147-A177-3AD203B41FA5}">
                      <a16:colId xmlns:a16="http://schemas.microsoft.com/office/drawing/2014/main" val="20004"/>
                    </a:ext>
                  </a:extLst>
                </a:gridCol>
              </a:tblGrid>
              <a:tr h="3708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%Complete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gridSpan="2">
                  <a:txBody>
                    <a:bodyPr/>
                    <a:lstStyle/>
                    <a:p>
                      <a:pPr algn="ctr"/>
                      <a:r>
                        <a:rPr lang="en-US" dirty="0" smtClean="0"/>
                        <a:t>Bob</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tc>
                <a:tc gridSpan="2">
                  <a:txBody>
                    <a:bodyPr/>
                    <a:lstStyle/>
                    <a:p>
                      <a:pPr algn="ctr"/>
                      <a:r>
                        <a:rPr lang="en-US" dirty="0" smtClean="0"/>
                        <a:t>Joe</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hMerge="1">
                  <a:txBody>
                    <a:bodyPr/>
                    <a:lstStyle/>
                    <a:p>
                      <a:pPr algn="ctr"/>
                      <a:endParaRPr lang="en-US" dirty="0"/>
                    </a:p>
                  </a:txBody>
                  <a:tcPr/>
                </a:tc>
                <a:extLst>
                  <a:ext uri="{0D108BD9-81ED-4DB2-BD59-A6C34878D82A}">
                    <a16:rowId xmlns:a16="http://schemas.microsoft.com/office/drawing/2014/main" val="10000"/>
                  </a:ext>
                </a:extLst>
              </a:tr>
              <a:tr h="37084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dirty="0" smtClean="0">
                          <a:solidFill>
                            <a:schemeClr val="bg1"/>
                          </a:solidFill>
                        </a:rPr>
                        <a:t>Work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r h="370840">
                <a:tc>
                  <a:txBody>
                    <a:bodyPr/>
                    <a:lstStyle/>
                    <a:p>
                      <a:pPr algn="ctr"/>
                      <a:r>
                        <a:rPr lang="en-US" dirty="0" smtClean="0"/>
                        <a:t>20%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algn="ctr"/>
                      <a:r>
                        <a:rPr lang="en-US" dirty="0" smtClean="0"/>
                        <a:t>40%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370840">
                <a:tc>
                  <a:txBody>
                    <a:bodyPr/>
                    <a:lstStyle/>
                    <a:p>
                      <a:pPr algn="ctr"/>
                      <a:r>
                        <a:rPr lang="en-US" dirty="0" smtClean="0"/>
                        <a:t>Total</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$200,000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$20,000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$250,000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t>$10,000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651877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Models Matter?</a:t>
            </a:r>
            <a:endParaRPr lang="en-US" dirty="0"/>
          </a:p>
        </p:txBody>
      </p:sp>
      <p:sp>
        <p:nvSpPr>
          <p:cNvPr id="3" name="Content Placeholder 2"/>
          <p:cNvSpPr>
            <a:spLocks noGrp="1"/>
          </p:cNvSpPr>
          <p:nvPr>
            <p:ph sz="quarter" idx="1"/>
          </p:nvPr>
        </p:nvSpPr>
        <p:spPr/>
        <p:txBody>
          <a:bodyPr/>
          <a:lstStyle/>
          <a:p>
            <a:r>
              <a:rPr lang="en-US" dirty="0" smtClean="0"/>
              <a:t>Bob works from scratch &amp; </a:t>
            </a:r>
            <a:r>
              <a:rPr lang="en-US" dirty="0" smtClean="0">
                <a:solidFill>
                  <a:schemeClr val="accent4">
                    <a:lumMod val="75000"/>
                  </a:schemeClr>
                </a:solidFill>
              </a:rPr>
              <a:t>does not reuse code</a:t>
            </a:r>
          </a:p>
          <a:p>
            <a:pPr lvl="1"/>
            <a:r>
              <a:rPr lang="en-US" dirty="0" smtClean="0">
                <a:solidFill>
                  <a:srgbClr val="637F26"/>
                </a:solidFill>
              </a:rPr>
              <a:t>Lacks plan </a:t>
            </a:r>
            <a:r>
              <a:rPr lang="en-US" dirty="0" smtClean="0"/>
              <a:t>to incorporate existing code</a:t>
            </a:r>
            <a:endParaRPr lang="en-US" dirty="0" smtClean="0">
              <a:solidFill>
                <a:schemeClr val="accent4"/>
              </a:solidFill>
            </a:endParaRPr>
          </a:p>
          <a:p>
            <a:r>
              <a:rPr lang="en-US" dirty="0" smtClean="0">
                <a:solidFill>
                  <a:schemeClr val="accent6"/>
                </a:solidFill>
              </a:rPr>
              <a:t>Joe expands design </a:t>
            </a:r>
            <a:r>
              <a:rPr lang="en-US" dirty="0" smtClean="0"/>
              <a:t>to outline algorithms</a:t>
            </a:r>
          </a:p>
          <a:p>
            <a:pPr lvl="1"/>
            <a:r>
              <a:rPr lang="en-US" dirty="0" smtClean="0"/>
              <a:t>Simple process </a:t>
            </a:r>
            <a:r>
              <a:rPr lang="en-US" dirty="0" smtClean="0">
                <a:solidFill>
                  <a:schemeClr val="accent6"/>
                </a:solidFill>
              </a:rPr>
              <a:t>finds majority of errors</a:t>
            </a:r>
          </a:p>
          <a:p>
            <a:pPr lvl="1"/>
            <a:r>
              <a:rPr lang="en-US" dirty="0" smtClean="0">
                <a:solidFill>
                  <a:schemeClr val="accent6"/>
                </a:solidFill>
              </a:rPr>
              <a:t>Merges classes &amp; simplify design </a:t>
            </a:r>
            <a:r>
              <a:rPr lang="en-US" dirty="0" smtClean="0"/>
              <a:t>when possible</a:t>
            </a:r>
            <a:endParaRPr lang="en-US" dirty="0" smtClean="0">
              <a:solidFill>
                <a:schemeClr val="accent6"/>
              </a:solidFill>
            </a:endParaRPr>
          </a:p>
        </p:txBody>
      </p:sp>
      <p:graphicFrame>
        <p:nvGraphicFramePr>
          <p:cNvPr id="5" name="Table 4"/>
          <p:cNvGraphicFramePr>
            <a:graphicFrameLocks noGrp="1"/>
          </p:cNvGraphicFramePr>
          <p:nvPr/>
        </p:nvGraphicFramePr>
        <p:xfrm>
          <a:off x="990600" y="4165600"/>
          <a:ext cx="7315200" cy="2225040"/>
        </p:xfrm>
        <a:graphic>
          <a:graphicData uri="http://schemas.openxmlformats.org/drawingml/2006/table">
            <a:tbl>
              <a:tblPr firstRow="1" lastRow="1" bandRow="1" bandCol="1">
                <a:tableStyleId>{5C22544A-7EE6-4342-B048-85BDC9FD1C3A}</a:tableStyleId>
              </a:tblPr>
              <a:tblGrid>
                <a:gridCol w="146304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463040">
                  <a:extLst>
                    <a:ext uri="{9D8B030D-6E8A-4147-A177-3AD203B41FA5}">
                      <a16:colId xmlns:a16="http://schemas.microsoft.com/office/drawing/2014/main" val="20002"/>
                    </a:ext>
                  </a:extLst>
                </a:gridCol>
                <a:gridCol w="1463040">
                  <a:extLst>
                    <a:ext uri="{9D8B030D-6E8A-4147-A177-3AD203B41FA5}">
                      <a16:colId xmlns:a16="http://schemas.microsoft.com/office/drawing/2014/main" val="20003"/>
                    </a:ext>
                  </a:extLst>
                </a:gridCol>
                <a:gridCol w="1463040">
                  <a:extLst>
                    <a:ext uri="{9D8B030D-6E8A-4147-A177-3AD203B41FA5}">
                      <a16:colId xmlns:a16="http://schemas.microsoft.com/office/drawing/2014/main" val="20004"/>
                    </a:ext>
                  </a:extLst>
                </a:gridCol>
              </a:tblGrid>
              <a:tr h="3708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%Complete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gridSpan="2">
                  <a:txBody>
                    <a:bodyPr/>
                    <a:lstStyle/>
                    <a:p>
                      <a:pPr algn="ctr"/>
                      <a:r>
                        <a:rPr lang="en-US" dirty="0" smtClean="0"/>
                        <a:t>Bob</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tc>
                <a:tc gridSpan="2">
                  <a:txBody>
                    <a:bodyPr/>
                    <a:lstStyle/>
                    <a:p>
                      <a:pPr algn="ctr"/>
                      <a:r>
                        <a:rPr lang="en-US" dirty="0" smtClean="0"/>
                        <a:t>Joe</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hMerge="1">
                  <a:txBody>
                    <a:bodyPr/>
                    <a:lstStyle/>
                    <a:p>
                      <a:pPr algn="ctr"/>
                      <a:endParaRPr lang="en-US" dirty="0"/>
                    </a:p>
                  </a:txBody>
                  <a:tcPr/>
                </a:tc>
                <a:extLst>
                  <a:ext uri="{0D108BD9-81ED-4DB2-BD59-A6C34878D82A}">
                    <a16:rowId xmlns:a16="http://schemas.microsoft.com/office/drawing/2014/main" val="10000"/>
                  </a:ext>
                </a:extLst>
              </a:tr>
              <a:tr h="37084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dirty="0" smtClean="0">
                          <a:solidFill>
                            <a:schemeClr val="bg1"/>
                          </a:solidFill>
                        </a:rPr>
                        <a:t>Work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r h="370840">
                <a:tc>
                  <a:txBody>
                    <a:bodyPr/>
                    <a:lstStyle/>
                    <a:p>
                      <a:pPr algn="ctr"/>
                      <a:r>
                        <a:rPr lang="en-US" dirty="0" smtClean="0"/>
                        <a:t>20%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algn="ctr"/>
                      <a:r>
                        <a:rPr lang="en-US" dirty="0" smtClean="0"/>
                        <a:t>40%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370840">
                <a:tc>
                  <a:txBody>
                    <a:bodyPr/>
                    <a:lstStyle/>
                    <a:p>
                      <a:pPr algn="ctr"/>
                      <a:r>
                        <a:rPr lang="en-US" dirty="0" smtClean="0"/>
                        <a:t>60%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EDCE1"/>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370840">
                <a:tc>
                  <a:txBody>
                    <a:bodyPr/>
                    <a:lstStyle/>
                    <a:p>
                      <a:pPr algn="ctr"/>
                      <a:r>
                        <a:rPr lang="en-US" dirty="0" smtClean="0"/>
                        <a:t>Total</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$300,000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$40,000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$350,000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t>$20,000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6998874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Models Matter?</a:t>
            </a:r>
            <a:endParaRPr lang="en-US" dirty="0"/>
          </a:p>
        </p:txBody>
      </p:sp>
      <p:sp>
        <p:nvSpPr>
          <p:cNvPr id="3" name="Content Placeholder 2"/>
          <p:cNvSpPr>
            <a:spLocks noGrp="1"/>
          </p:cNvSpPr>
          <p:nvPr>
            <p:ph sz="quarter" idx="1"/>
          </p:nvPr>
        </p:nvSpPr>
        <p:spPr/>
        <p:txBody>
          <a:bodyPr/>
          <a:lstStyle/>
          <a:p>
            <a:r>
              <a:rPr lang="en-US" dirty="0" smtClean="0">
                <a:solidFill>
                  <a:srgbClr val="637F26"/>
                </a:solidFill>
              </a:rPr>
              <a:t>Bob’s code is project-specific </a:t>
            </a:r>
            <a:r>
              <a:rPr lang="en-US" dirty="0" smtClean="0"/>
              <a:t>&amp; cannot be reused</a:t>
            </a:r>
          </a:p>
          <a:p>
            <a:pPr lvl="1"/>
            <a:r>
              <a:rPr lang="en-US" dirty="0" smtClean="0"/>
              <a:t>Getting concerned as </a:t>
            </a:r>
            <a:r>
              <a:rPr lang="en-US" dirty="0" smtClean="0">
                <a:solidFill>
                  <a:srgbClr val="637F26"/>
                </a:solidFill>
              </a:rPr>
              <a:t>project starts falling behind</a:t>
            </a:r>
          </a:p>
          <a:p>
            <a:r>
              <a:rPr lang="en-US" dirty="0" smtClean="0"/>
              <a:t>Joe writes </a:t>
            </a:r>
            <a:r>
              <a:rPr lang="en-US" dirty="0" smtClean="0">
                <a:solidFill>
                  <a:schemeClr val="accent6"/>
                </a:solidFill>
              </a:rPr>
              <a:t>detailed test cases for system</a:t>
            </a:r>
          </a:p>
          <a:p>
            <a:pPr lvl="1"/>
            <a:r>
              <a:rPr lang="en-US" dirty="0" smtClean="0">
                <a:solidFill>
                  <a:schemeClr val="accent6"/>
                </a:solidFill>
              </a:rPr>
              <a:t>Simple to do </a:t>
            </a:r>
            <a:r>
              <a:rPr lang="en-US" dirty="0" smtClean="0"/>
              <a:t>since all details worked out</a:t>
            </a:r>
            <a:endParaRPr lang="en-US" dirty="0" smtClean="0">
              <a:solidFill>
                <a:schemeClr val="accent6"/>
              </a:solidFill>
            </a:endParaRPr>
          </a:p>
        </p:txBody>
      </p:sp>
      <p:graphicFrame>
        <p:nvGraphicFramePr>
          <p:cNvPr id="5" name="Table 4"/>
          <p:cNvGraphicFramePr>
            <a:graphicFrameLocks noGrp="1"/>
          </p:cNvGraphicFramePr>
          <p:nvPr/>
        </p:nvGraphicFramePr>
        <p:xfrm>
          <a:off x="990600" y="3733800"/>
          <a:ext cx="7315200" cy="2595880"/>
        </p:xfrm>
        <a:graphic>
          <a:graphicData uri="http://schemas.openxmlformats.org/drawingml/2006/table">
            <a:tbl>
              <a:tblPr firstRow="1" lastRow="1" bandRow="1" bandCol="1">
                <a:tableStyleId>{5C22544A-7EE6-4342-B048-85BDC9FD1C3A}</a:tableStyleId>
              </a:tblPr>
              <a:tblGrid>
                <a:gridCol w="146304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463040">
                  <a:extLst>
                    <a:ext uri="{9D8B030D-6E8A-4147-A177-3AD203B41FA5}">
                      <a16:colId xmlns:a16="http://schemas.microsoft.com/office/drawing/2014/main" val="20002"/>
                    </a:ext>
                  </a:extLst>
                </a:gridCol>
                <a:gridCol w="1463040">
                  <a:extLst>
                    <a:ext uri="{9D8B030D-6E8A-4147-A177-3AD203B41FA5}">
                      <a16:colId xmlns:a16="http://schemas.microsoft.com/office/drawing/2014/main" val="20003"/>
                    </a:ext>
                  </a:extLst>
                </a:gridCol>
                <a:gridCol w="1463040">
                  <a:extLst>
                    <a:ext uri="{9D8B030D-6E8A-4147-A177-3AD203B41FA5}">
                      <a16:colId xmlns:a16="http://schemas.microsoft.com/office/drawing/2014/main" val="20004"/>
                    </a:ext>
                  </a:extLst>
                </a:gridCol>
              </a:tblGrid>
              <a:tr h="3708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%Complete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gridSpan="2">
                  <a:txBody>
                    <a:bodyPr/>
                    <a:lstStyle/>
                    <a:p>
                      <a:pPr algn="ctr"/>
                      <a:r>
                        <a:rPr lang="en-US" dirty="0" smtClean="0"/>
                        <a:t>Bob</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tc>
                <a:tc gridSpan="2">
                  <a:txBody>
                    <a:bodyPr/>
                    <a:lstStyle/>
                    <a:p>
                      <a:pPr algn="ctr"/>
                      <a:r>
                        <a:rPr lang="en-US" dirty="0" smtClean="0"/>
                        <a:t>Joe</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hMerge="1">
                  <a:txBody>
                    <a:bodyPr/>
                    <a:lstStyle/>
                    <a:p>
                      <a:pPr algn="ctr"/>
                      <a:endParaRPr lang="en-US" dirty="0"/>
                    </a:p>
                  </a:txBody>
                  <a:tcPr/>
                </a:tc>
                <a:extLst>
                  <a:ext uri="{0D108BD9-81ED-4DB2-BD59-A6C34878D82A}">
                    <a16:rowId xmlns:a16="http://schemas.microsoft.com/office/drawing/2014/main" val="10000"/>
                  </a:ext>
                </a:extLst>
              </a:tr>
              <a:tr h="37084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dirty="0" smtClean="0">
                          <a:solidFill>
                            <a:schemeClr val="bg1"/>
                          </a:solidFill>
                        </a:rPr>
                        <a:t>Work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r h="370840">
                <a:tc>
                  <a:txBody>
                    <a:bodyPr/>
                    <a:lstStyle/>
                    <a:p>
                      <a:pPr algn="ctr"/>
                      <a:r>
                        <a:rPr lang="en-US" dirty="0" smtClean="0"/>
                        <a:t>20%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algn="ctr"/>
                      <a:r>
                        <a:rPr lang="en-US" dirty="0" smtClean="0"/>
                        <a:t>40%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370840">
                <a:tc>
                  <a:txBody>
                    <a:bodyPr/>
                    <a:lstStyle/>
                    <a:p>
                      <a:pPr algn="ctr"/>
                      <a:r>
                        <a:rPr lang="en-US" dirty="0" smtClean="0"/>
                        <a:t>60%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EDCE1"/>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370840">
                <a:tc>
                  <a:txBody>
                    <a:bodyPr/>
                    <a:lstStyle/>
                    <a:p>
                      <a:pPr algn="ctr"/>
                      <a:r>
                        <a:rPr lang="en-US" dirty="0" smtClean="0"/>
                        <a:t>80%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370840">
                <a:tc>
                  <a:txBody>
                    <a:bodyPr/>
                    <a:lstStyle/>
                    <a:p>
                      <a:pPr algn="ctr"/>
                      <a:r>
                        <a:rPr lang="en-US" dirty="0" smtClean="0"/>
                        <a:t>Total</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$400,000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$60,000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$450,000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t>$30,000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6933375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Models Matter?</a:t>
            </a:r>
            <a:endParaRPr lang="en-US" dirty="0"/>
          </a:p>
        </p:txBody>
      </p:sp>
      <p:sp>
        <p:nvSpPr>
          <p:cNvPr id="3" name="Content Placeholder 2"/>
          <p:cNvSpPr>
            <a:spLocks noGrp="1"/>
          </p:cNvSpPr>
          <p:nvPr>
            <p:ph sz="quarter" idx="1"/>
          </p:nvPr>
        </p:nvSpPr>
        <p:spPr/>
        <p:txBody>
          <a:bodyPr/>
          <a:lstStyle/>
          <a:p>
            <a:r>
              <a:rPr lang="en-US" dirty="0" smtClean="0"/>
              <a:t>Bob cannot </a:t>
            </a:r>
            <a:r>
              <a:rPr lang="en-US" dirty="0" smtClean="0">
                <a:solidFill>
                  <a:srgbClr val="637F26"/>
                </a:solidFill>
              </a:rPr>
              <a:t>provide</a:t>
            </a:r>
            <a:r>
              <a:rPr lang="en-US" dirty="0" smtClean="0"/>
              <a:t> </a:t>
            </a:r>
            <a:r>
              <a:rPr lang="en-US" dirty="0" smtClean="0">
                <a:solidFill>
                  <a:srgbClr val="637F26"/>
                </a:solidFill>
              </a:rPr>
              <a:t>details to get extra help</a:t>
            </a:r>
          </a:p>
          <a:p>
            <a:pPr lvl="1"/>
            <a:r>
              <a:rPr lang="en-US" dirty="0" smtClean="0">
                <a:solidFill>
                  <a:srgbClr val="637F26"/>
                </a:solidFill>
              </a:rPr>
              <a:t>Lots of all-nighters needed </a:t>
            </a:r>
            <a:r>
              <a:rPr lang="en-US" dirty="0" smtClean="0"/>
              <a:t>to complete system </a:t>
            </a:r>
          </a:p>
          <a:p>
            <a:r>
              <a:rPr lang="en-US" dirty="0" smtClean="0"/>
              <a:t>Joe’s coding is </a:t>
            </a:r>
            <a:r>
              <a:rPr lang="en-US" dirty="0" smtClean="0">
                <a:solidFill>
                  <a:schemeClr val="accent6"/>
                </a:solidFill>
              </a:rPr>
              <a:t>easy with well-defined tests</a:t>
            </a:r>
          </a:p>
          <a:p>
            <a:pPr lvl="1"/>
            <a:r>
              <a:rPr lang="en-US" dirty="0" smtClean="0">
                <a:solidFill>
                  <a:schemeClr val="accent6"/>
                </a:solidFill>
              </a:rPr>
              <a:t>Farm animals </a:t>
            </a:r>
            <a:r>
              <a:rPr lang="en-US" dirty="0" smtClean="0"/>
              <a:t>could be used for this step</a:t>
            </a:r>
            <a:endParaRPr lang="en-US" dirty="0" smtClean="0">
              <a:solidFill>
                <a:schemeClr val="accent6"/>
              </a:solidFill>
            </a:endParaRPr>
          </a:p>
        </p:txBody>
      </p:sp>
      <p:graphicFrame>
        <p:nvGraphicFramePr>
          <p:cNvPr id="5" name="Table 4"/>
          <p:cNvGraphicFramePr>
            <a:graphicFrameLocks noGrp="1"/>
          </p:cNvGraphicFramePr>
          <p:nvPr/>
        </p:nvGraphicFramePr>
        <p:xfrm>
          <a:off x="990600" y="3733800"/>
          <a:ext cx="7315200" cy="2966720"/>
        </p:xfrm>
        <a:graphic>
          <a:graphicData uri="http://schemas.openxmlformats.org/drawingml/2006/table">
            <a:tbl>
              <a:tblPr firstRow="1" lastRow="1" bandRow="1" bandCol="1">
                <a:tableStyleId>{5C22544A-7EE6-4342-B048-85BDC9FD1C3A}</a:tableStyleId>
              </a:tblPr>
              <a:tblGrid>
                <a:gridCol w="146304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463040">
                  <a:extLst>
                    <a:ext uri="{9D8B030D-6E8A-4147-A177-3AD203B41FA5}">
                      <a16:colId xmlns:a16="http://schemas.microsoft.com/office/drawing/2014/main" val="20002"/>
                    </a:ext>
                  </a:extLst>
                </a:gridCol>
                <a:gridCol w="1463040">
                  <a:extLst>
                    <a:ext uri="{9D8B030D-6E8A-4147-A177-3AD203B41FA5}">
                      <a16:colId xmlns:a16="http://schemas.microsoft.com/office/drawing/2014/main" val="20003"/>
                    </a:ext>
                  </a:extLst>
                </a:gridCol>
                <a:gridCol w="1463040">
                  <a:extLst>
                    <a:ext uri="{9D8B030D-6E8A-4147-A177-3AD203B41FA5}">
                      <a16:colId xmlns:a16="http://schemas.microsoft.com/office/drawing/2014/main" val="20004"/>
                    </a:ext>
                  </a:extLst>
                </a:gridCol>
              </a:tblGrid>
              <a:tr h="3708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%Complete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gridSpan="2">
                  <a:txBody>
                    <a:bodyPr/>
                    <a:lstStyle/>
                    <a:p>
                      <a:pPr algn="ctr"/>
                      <a:r>
                        <a:rPr lang="en-US" dirty="0" smtClean="0"/>
                        <a:t>Bob</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tc>
                <a:tc gridSpan="2">
                  <a:txBody>
                    <a:bodyPr/>
                    <a:lstStyle/>
                    <a:p>
                      <a:pPr algn="ctr"/>
                      <a:r>
                        <a:rPr lang="en-US" dirty="0" smtClean="0"/>
                        <a:t>Joe</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hMerge="1">
                  <a:txBody>
                    <a:bodyPr/>
                    <a:lstStyle/>
                    <a:p>
                      <a:pPr algn="ctr"/>
                      <a:endParaRPr lang="en-US" dirty="0"/>
                    </a:p>
                  </a:txBody>
                  <a:tcPr/>
                </a:tc>
                <a:extLst>
                  <a:ext uri="{0D108BD9-81ED-4DB2-BD59-A6C34878D82A}">
                    <a16:rowId xmlns:a16="http://schemas.microsoft.com/office/drawing/2014/main" val="10000"/>
                  </a:ext>
                </a:extLst>
              </a:tr>
              <a:tr h="37084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dirty="0" smtClean="0">
                          <a:solidFill>
                            <a:schemeClr val="bg1"/>
                          </a:solidFill>
                        </a:rPr>
                        <a:t>Work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r h="370840">
                <a:tc>
                  <a:txBody>
                    <a:bodyPr/>
                    <a:lstStyle/>
                    <a:p>
                      <a:pPr algn="ctr"/>
                      <a:r>
                        <a:rPr lang="en-US" dirty="0" smtClean="0"/>
                        <a:t>20%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algn="ctr"/>
                      <a:r>
                        <a:rPr lang="en-US" dirty="0" smtClean="0"/>
                        <a:t>40%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370840">
                <a:tc>
                  <a:txBody>
                    <a:bodyPr/>
                    <a:lstStyle/>
                    <a:p>
                      <a:pPr algn="ctr"/>
                      <a:r>
                        <a:rPr lang="en-US" dirty="0" smtClean="0"/>
                        <a:t>60%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EDCE1"/>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370840">
                <a:tc>
                  <a:txBody>
                    <a:bodyPr/>
                    <a:lstStyle/>
                    <a:p>
                      <a:pPr algn="ctr"/>
                      <a:r>
                        <a:rPr lang="en-US" dirty="0" smtClean="0"/>
                        <a:t>80%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370840">
                <a:tc>
                  <a:txBody>
                    <a:bodyPr/>
                    <a:lstStyle/>
                    <a:p>
                      <a:pPr algn="ctr"/>
                      <a:r>
                        <a:rPr lang="en-US" dirty="0" smtClean="0"/>
                        <a:t>100%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370840">
                <a:tc>
                  <a:txBody>
                    <a:bodyPr/>
                    <a:lstStyle/>
                    <a:p>
                      <a:pPr algn="ctr"/>
                      <a:r>
                        <a:rPr lang="en-US" dirty="0" smtClean="0"/>
                        <a:t>Total</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$550,000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$80,000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$500,000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t>$40,000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730604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Models Matter?</a:t>
            </a:r>
            <a:endParaRPr lang="en-US" dirty="0"/>
          </a:p>
        </p:txBody>
      </p:sp>
      <p:sp>
        <p:nvSpPr>
          <p:cNvPr id="3" name="Content Placeholder 2"/>
          <p:cNvSpPr>
            <a:spLocks noGrp="1"/>
          </p:cNvSpPr>
          <p:nvPr>
            <p:ph sz="quarter" idx="1"/>
          </p:nvPr>
        </p:nvSpPr>
        <p:spPr/>
        <p:txBody>
          <a:bodyPr/>
          <a:lstStyle/>
          <a:p>
            <a:r>
              <a:rPr lang="en-US" dirty="0" smtClean="0"/>
              <a:t>Bob cannot </a:t>
            </a:r>
            <a:r>
              <a:rPr lang="en-US" dirty="0" smtClean="0">
                <a:solidFill>
                  <a:srgbClr val="637F26"/>
                </a:solidFill>
              </a:rPr>
              <a:t>provide</a:t>
            </a:r>
            <a:r>
              <a:rPr lang="en-US" dirty="0" smtClean="0"/>
              <a:t> </a:t>
            </a:r>
            <a:r>
              <a:rPr lang="en-US" dirty="0" smtClean="0">
                <a:solidFill>
                  <a:srgbClr val="637F26"/>
                </a:solidFill>
              </a:rPr>
              <a:t>details to get extra help</a:t>
            </a:r>
          </a:p>
          <a:p>
            <a:pPr lvl="1"/>
            <a:r>
              <a:rPr lang="en-US" dirty="0" smtClean="0">
                <a:solidFill>
                  <a:srgbClr val="637F26"/>
                </a:solidFill>
              </a:rPr>
              <a:t>Lots of all-nighters needed </a:t>
            </a:r>
            <a:r>
              <a:rPr lang="en-US" dirty="0" smtClean="0"/>
              <a:t>to complete system </a:t>
            </a:r>
          </a:p>
          <a:p>
            <a:r>
              <a:rPr lang="en-US" dirty="0" smtClean="0"/>
              <a:t>Joe’s coding is </a:t>
            </a:r>
            <a:r>
              <a:rPr lang="en-US" dirty="0" smtClean="0">
                <a:solidFill>
                  <a:schemeClr val="accent6"/>
                </a:solidFill>
              </a:rPr>
              <a:t>easy with well-defined tests</a:t>
            </a:r>
          </a:p>
          <a:p>
            <a:pPr lvl="1"/>
            <a:r>
              <a:rPr lang="en-US" dirty="0" smtClean="0">
                <a:solidFill>
                  <a:schemeClr val="accent6"/>
                </a:solidFill>
              </a:rPr>
              <a:t>Farm animals </a:t>
            </a:r>
            <a:r>
              <a:rPr lang="en-US" dirty="0" smtClean="0"/>
              <a:t>could be used for this step</a:t>
            </a:r>
            <a:endParaRPr lang="en-US" dirty="0" smtClean="0">
              <a:solidFill>
                <a:schemeClr val="accent6"/>
              </a:solidFill>
            </a:endParaRPr>
          </a:p>
        </p:txBody>
      </p:sp>
      <p:graphicFrame>
        <p:nvGraphicFramePr>
          <p:cNvPr id="5" name="Table 4"/>
          <p:cNvGraphicFramePr>
            <a:graphicFrameLocks noGrp="1"/>
          </p:cNvGraphicFramePr>
          <p:nvPr/>
        </p:nvGraphicFramePr>
        <p:xfrm>
          <a:off x="990600" y="3733800"/>
          <a:ext cx="7315200" cy="2966720"/>
        </p:xfrm>
        <a:graphic>
          <a:graphicData uri="http://schemas.openxmlformats.org/drawingml/2006/table">
            <a:tbl>
              <a:tblPr firstRow="1" lastRow="1" bandRow="1" bandCol="1">
                <a:tableStyleId>{5C22544A-7EE6-4342-B048-85BDC9FD1C3A}</a:tableStyleId>
              </a:tblPr>
              <a:tblGrid>
                <a:gridCol w="146304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463040">
                  <a:extLst>
                    <a:ext uri="{9D8B030D-6E8A-4147-A177-3AD203B41FA5}">
                      <a16:colId xmlns:a16="http://schemas.microsoft.com/office/drawing/2014/main" val="20002"/>
                    </a:ext>
                  </a:extLst>
                </a:gridCol>
                <a:gridCol w="1463040">
                  <a:extLst>
                    <a:ext uri="{9D8B030D-6E8A-4147-A177-3AD203B41FA5}">
                      <a16:colId xmlns:a16="http://schemas.microsoft.com/office/drawing/2014/main" val="20003"/>
                    </a:ext>
                  </a:extLst>
                </a:gridCol>
                <a:gridCol w="1463040">
                  <a:extLst>
                    <a:ext uri="{9D8B030D-6E8A-4147-A177-3AD203B41FA5}">
                      <a16:colId xmlns:a16="http://schemas.microsoft.com/office/drawing/2014/main" val="20004"/>
                    </a:ext>
                  </a:extLst>
                </a:gridCol>
              </a:tblGrid>
              <a:tr h="37084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%Complete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gridSpan="2">
                  <a:txBody>
                    <a:bodyPr/>
                    <a:lstStyle/>
                    <a:p>
                      <a:pPr algn="ctr"/>
                      <a:r>
                        <a:rPr lang="en-US" dirty="0" smtClean="0"/>
                        <a:t>Bob</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pPr algn="ctr"/>
                      <a:endParaRPr lang="en-US" dirty="0"/>
                    </a:p>
                  </a:txBody>
                  <a:tcPr/>
                </a:tc>
                <a:tc gridSpan="2">
                  <a:txBody>
                    <a:bodyPr/>
                    <a:lstStyle/>
                    <a:p>
                      <a:pPr algn="ctr"/>
                      <a:r>
                        <a:rPr lang="en-US" dirty="0" smtClean="0"/>
                        <a:t>Joe</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hMerge="1">
                  <a:txBody>
                    <a:bodyPr/>
                    <a:lstStyle/>
                    <a:p>
                      <a:pPr algn="ctr"/>
                      <a:endParaRPr lang="en-US" dirty="0"/>
                    </a:p>
                  </a:txBody>
                  <a:tcPr/>
                </a:tc>
                <a:extLst>
                  <a:ext uri="{0D108BD9-81ED-4DB2-BD59-A6C34878D82A}">
                    <a16:rowId xmlns:a16="http://schemas.microsoft.com/office/drawing/2014/main" val="10000"/>
                  </a:ext>
                </a:extLst>
              </a:tr>
              <a:tr h="37084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1" dirty="0" smtClean="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dirty="0" smtClean="0">
                          <a:solidFill>
                            <a:schemeClr val="bg1"/>
                          </a:solidFill>
                        </a:rPr>
                        <a:t>Work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solidFill>
                            <a:schemeClr val="bg1"/>
                          </a:solidFill>
                        </a:rPr>
                        <a:t>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solidFill>
                            <a:schemeClr val="bg1"/>
                          </a:solidFill>
                        </a:rPr>
                        <a:t>Rework</a:t>
                      </a:r>
                      <a:r>
                        <a:rPr lang="en-US" baseline="0" dirty="0" smtClean="0">
                          <a:solidFill>
                            <a:schemeClr val="bg1"/>
                          </a:solidFill>
                        </a:rPr>
                        <a:t> (in $)</a:t>
                      </a:r>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1"/>
                  </a:ext>
                </a:extLst>
              </a:tr>
              <a:tr h="370840">
                <a:tc>
                  <a:txBody>
                    <a:bodyPr/>
                    <a:lstStyle/>
                    <a:p>
                      <a:pPr algn="ctr"/>
                      <a:r>
                        <a:rPr lang="en-US" dirty="0" smtClean="0"/>
                        <a:t>20%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2"/>
                  </a:ext>
                </a:extLst>
              </a:tr>
              <a:tr h="370840">
                <a:tc>
                  <a:txBody>
                    <a:bodyPr/>
                    <a:lstStyle/>
                    <a:p>
                      <a:pPr algn="ctr"/>
                      <a:r>
                        <a:rPr lang="en-US" dirty="0" smtClean="0"/>
                        <a:t>40%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370840">
                <a:tc>
                  <a:txBody>
                    <a:bodyPr/>
                    <a:lstStyle/>
                    <a:p>
                      <a:pPr algn="ctr"/>
                      <a:r>
                        <a:rPr lang="en-US" dirty="0" smtClean="0"/>
                        <a:t>60%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EDCE1"/>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4"/>
                  </a:ext>
                </a:extLst>
              </a:tr>
              <a:tr h="370840">
                <a:tc>
                  <a:txBody>
                    <a:bodyPr/>
                    <a:lstStyle/>
                    <a:p>
                      <a:pPr algn="ctr"/>
                      <a:r>
                        <a:rPr lang="en-US" dirty="0" smtClean="0"/>
                        <a:t>80%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370840">
                <a:tc>
                  <a:txBody>
                    <a:bodyPr/>
                    <a:lstStyle/>
                    <a:p>
                      <a:pPr algn="ctr"/>
                      <a:r>
                        <a:rPr lang="en-US" dirty="0" smtClean="0"/>
                        <a:t>100%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$20,000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$50,000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smtClean="0"/>
                        <a:t>$10,000</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370840">
                <a:tc>
                  <a:txBody>
                    <a:bodyPr/>
                    <a:lstStyle/>
                    <a:p>
                      <a:pPr algn="ctr"/>
                      <a:r>
                        <a:rPr lang="en-US" dirty="0" smtClean="0"/>
                        <a:t>Total</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$550,000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$80,000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smtClean="0"/>
                        <a:t>$500,000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dirty="0" smtClean="0"/>
                        <a:t>$40,000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7"/>
                  </a:ext>
                </a:extLst>
              </a:tr>
            </a:tbl>
          </a:graphicData>
        </a:graphic>
      </p:graphicFrame>
      <p:pic>
        <p:nvPicPr>
          <p:cNvPr id="4" name="Picture 3" descr="file0001938433560.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553200" y="5867400"/>
            <a:ext cx="614680" cy="447040"/>
          </a:xfrm>
          <a:prstGeom prst="rect">
            <a:avLst/>
          </a:prstGeom>
        </p:spPr>
      </p:pic>
    </p:spTree>
    <p:extLst>
      <p:ext uri="{BB962C8B-B14F-4D97-AF65-F5344CB8AC3E}">
        <p14:creationId xmlns:p14="http://schemas.microsoft.com/office/powerpoint/2010/main" val="113971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6" name="Rectangle 160"/>
          <p:cNvSpPr>
            <a:spLocks noGrp="1" noChangeArrowheads="1"/>
          </p:cNvSpPr>
          <p:nvPr>
            <p:ph type="title"/>
          </p:nvPr>
        </p:nvSpPr>
        <p:spPr/>
        <p:txBody>
          <a:bodyPr/>
          <a:lstStyle/>
          <a:p>
            <a:r>
              <a:rPr lang="en-GB" smtClean="0"/>
              <a:t>Course Grading</a:t>
            </a:r>
            <a:endParaRPr lang="en-GB" dirty="0"/>
          </a:p>
        </p:txBody>
      </p:sp>
      <p:sp>
        <p:nvSpPr>
          <p:cNvPr id="7" name="Content Placeholder 6"/>
          <p:cNvSpPr>
            <a:spLocks noGrp="1"/>
          </p:cNvSpPr>
          <p:nvPr>
            <p:ph sz="quarter" idx="1"/>
          </p:nvPr>
        </p:nvSpPr>
        <p:spPr>
          <a:xfrm>
            <a:off x="612648" y="1600200"/>
            <a:ext cx="8531352" cy="5257800"/>
          </a:xfrm>
        </p:spPr>
        <p:txBody>
          <a:bodyPr>
            <a:normAutofit/>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r>
              <a:rPr lang="en-US" dirty="0" smtClean="0"/>
              <a:t>This class only </a:t>
            </a:r>
            <a:r>
              <a:rPr lang="en-US" dirty="0" smtClean="0">
                <a:solidFill>
                  <a:schemeClr val="accent3"/>
                </a:solidFill>
              </a:rPr>
              <a:t>11 meetings over the 6 weeks</a:t>
            </a:r>
          </a:p>
          <a:p>
            <a:r>
              <a:rPr lang="en-US" dirty="0" smtClean="0">
                <a:solidFill>
                  <a:schemeClr val="accent3"/>
                </a:solidFill>
              </a:rPr>
              <a:t>Material important</a:t>
            </a:r>
            <a:r>
              <a:rPr lang="en-US" dirty="0" smtClean="0"/>
              <a:t>, but cannot overload students</a:t>
            </a:r>
          </a:p>
        </p:txBody>
      </p:sp>
      <p:graphicFrame>
        <p:nvGraphicFramePr>
          <p:cNvPr id="9400" name="Group 184"/>
          <p:cNvGraphicFramePr>
            <a:graphicFrameLocks noGrp="1"/>
          </p:cNvGraphicFramePr>
          <p:nvPr>
            <p:extLst>
              <p:ext uri="{D42A27DB-BD31-4B8C-83A1-F6EECF244321}">
                <p14:modId xmlns:p14="http://schemas.microsoft.com/office/powerpoint/2010/main" val="1316268555"/>
              </p:ext>
            </p:extLst>
          </p:nvPr>
        </p:nvGraphicFramePr>
        <p:xfrm>
          <a:off x="1676400" y="1676400"/>
          <a:ext cx="6019800" cy="2438400"/>
        </p:xfrm>
        <a:graphic>
          <a:graphicData uri="http://schemas.openxmlformats.org/drawingml/2006/table">
            <a:tbl>
              <a:tblPr/>
              <a:tblGrid>
                <a:gridCol w="3886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smtClean="0">
                          <a:ln>
                            <a:noFill/>
                          </a:ln>
                          <a:solidFill>
                            <a:schemeClr val="accent1"/>
                          </a:solidFill>
                          <a:effectLst/>
                          <a:latin typeface="Trebuchet MS" pitchFamily="34" charset="0"/>
                        </a:rPr>
                        <a:t>Quizzes</a:t>
                      </a:r>
                    </a:p>
                  </a:txBody>
                  <a:tcPr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smtClean="0">
                        <a:ln>
                          <a:noFill/>
                        </a:ln>
                        <a:solidFill>
                          <a:schemeClr val="accent1"/>
                        </a:solidFill>
                        <a:effectLst/>
                        <a:latin typeface="Trebuchet MS" pitchFamily="34" charset="0"/>
                      </a:endParaRPr>
                    </a:p>
                  </a:txBody>
                  <a:tcPr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smtClean="0">
                          <a:ln>
                            <a:noFill/>
                          </a:ln>
                          <a:solidFill>
                            <a:schemeClr val="accent3"/>
                          </a:solidFill>
                          <a:effectLst/>
                          <a:latin typeface="Trebuchet MS" pitchFamily="34" charset="0"/>
                        </a:rPr>
                        <a:t>Midterm</a:t>
                      </a:r>
                    </a:p>
                  </a:txBody>
                  <a:tcPr anchor="ctr" horzOverflow="overflow">
                    <a:lnL w="38100" cap="flat" cmpd="sng" algn="ctr">
                      <a:solidFill>
                        <a:schemeClr val="tx1"/>
                      </a:solidFill>
                      <a:prstDash val="solid"/>
                      <a:round/>
                      <a:headEnd type="none" w="med" len="med"/>
                      <a:tailEnd type="none" w="med" len="med"/>
                    </a:lnL>
                    <a:lnR>
                      <a:noFill/>
                    </a:lnR>
                    <a:lnT w="3810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smtClean="0">
                        <a:ln>
                          <a:noFill/>
                        </a:ln>
                        <a:solidFill>
                          <a:schemeClr val="accent3"/>
                        </a:solidFill>
                        <a:effectLst/>
                        <a:latin typeface="Trebuchet MS" pitchFamily="34" charset="0"/>
                      </a:endParaRPr>
                    </a:p>
                  </a:txBody>
                  <a:tcPr anchor="ctr" horzOverflow="overflow">
                    <a:lnL>
                      <a:noFill/>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smtClean="0">
                          <a:ln>
                            <a:noFill/>
                          </a:ln>
                          <a:solidFill>
                            <a:schemeClr val="accent1"/>
                          </a:solidFill>
                          <a:effectLst/>
                          <a:latin typeface="Trebuchet MS" pitchFamily="34" charset="0"/>
                        </a:rPr>
                        <a:t>Final</a:t>
                      </a:r>
                    </a:p>
                  </a:txBody>
                  <a:tcPr anchor="ctr"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smtClean="0">
                        <a:ln>
                          <a:noFill/>
                        </a:ln>
                        <a:solidFill>
                          <a:schemeClr val="accent1"/>
                        </a:solidFill>
                        <a:effectLst/>
                        <a:latin typeface="Trebuchet MS" pitchFamily="34" charset="0"/>
                      </a:endParaRPr>
                    </a:p>
                  </a:txBody>
                  <a:tcPr anchor="ctr"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smtClean="0">
                          <a:ln>
                            <a:noFill/>
                          </a:ln>
                          <a:solidFill>
                            <a:schemeClr val="accent3"/>
                          </a:solidFill>
                          <a:effectLst/>
                          <a:latin typeface="Trebuchet MS" pitchFamily="34" charset="0"/>
                        </a:rPr>
                        <a:t>Homework</a:t>
                      </a:r>
                    </a:p>
                  </a:txBody>
                  <a:tcPr anchor="ctr"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smtClean="0">
                        <a:ln>
                          <a:noFill/>
                        </a:ln>
                        <a:solidFill>
                          <a:schemeClr val="accent3"/>
                        </a:solidFill>
                        <a:effectLst/>
                        <a:latin typeface="Trebuchet MS" pitchFamily="34" charset="0"/>
                      </a:endParaRPr>
                    </a:p>
                  </a:txBody>
                  <a:tcPr anchor="ctr"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smtClean="0">
                          <a:ln>
                            <a:noFill/>
                          </a:ln>
                          <a:solidFill>
                            <a:schemeClr val="accent1"/>
                          </a:solidFill>
                          <a:effectLst/>
                          <a:latin typeface="Trebuchet MS" pitchFamily="34" charset="0"/>
                        </a:rPr>
                        <a:t>Course Project</a:t>
                      </a:r>
                    </a:p>
                  </a:txBody>
                  <a:tcPr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600" b="0" i="0" u="none" strike="noStrike" cap="none" normalizeH="0" baseline="0" dirty="0" smtClean="0">
                        <a:ln>
                          <a:noFill/>
                        </a:ln>
                        <a:solidFill>
                          <a:schemeClr val="accent1"/>
                        </a:solidFill>
                        <a:effectLst/>
                        <a:latin typeface="Trebuchet MS" pitchFamily="34" charset="0"/>
                      </a:endParaRPr>
                    </a:p>
                  </a:txBody>
                  <a:tcPr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1599105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The End Result?</a:t>
            </a:r>
            <a:endParaRPr lang="en-US" dirty="0"/>
          </a:p>
        </p:txBody>
      </p:sp>
      <p:sp>
        <p:nvSpPr>
          <p:cNvPr id="5" name="Content Placeholder 4"/>
          <p:cNvSpPr>
            <a:spLocks noGrp="1"/>
          </p:cNvSpPr>
          <p:nvPr>
            <p:ph sz="quarter" idx="1"/>
          </p:nvPr>
        </p:nvSpPr>
        <p:spPr/>
        <p:txBody>
          <a:bodyPr/>
          <a:lstStyle/>
          <a:p>
            <a:r>
              <a:rPr lang="en-US" dirty="0" smtClean="0">
                <a:solidFill>
                  <a:srgbClr val="637F26"/>
                </a:solidFill>
              </a:rPr>
              <a:t>Bob barely finishes</a:t>
            </a:r>
          </a:p>
          <a:p>
            <a:pPr lvl="1"/>
            <a:r>
              <a:rPr lang="en-US" dirty="0" smtClean="0">
                <a:solidFill>
                  <a:srgbClr val="637F26"/>
                </a:solidFill>
              </a:rPr>
              <a:t>Most</a:t>
            </a:r>
            <a:r>
              <a:rPr lang="en-US" dirty="0" smtClean="0">
                <a:solidFill>
                  <a:schemeClr val="accent4"/>
                </a:solidFill>
              </a:rPr>
              <a:t> </a:t>
            </a:r>
            <a:r>
              <a:rPr lang="en-US" dirty="0" smtClean="0"/>
              <a:t>goals are met</a:t>
            </a:r>
          </a:p>
          <a:p>
            <a:pPr lvl="1"/>
            <a:r>
              <a:rPr lang="en-US" dirty="0" smtClean="0"/>
              <a:t>Crashes </a:t>
            </a:r>
            <a:r>
              <a:rPr lang="en-US" dirty="0" err="1" smtClean="0">
                <a:solidFill>
                  <a:srgbClr val="637F26"/>
                </a:solidFill>
              </a:rPr>
              <a:t>occasionlly</a:t>
            </a:r>
            <a:endParaRPr lang="en-US" dirty="0" smtClean="0">
              <a:solidFill>
                <a:srgbClr val="637F26"/>
              </a:solidFill>
            </a:endParaRPr>
          </a:p>
          <a:p>
            <a:pPr lvl="1"/>
            <a:r>
              <a:rPr lang="en-US" dirty="0" smtClean="0"/>
              <a:t>GUI </a:t>
            </a:r>
            <a:r>
              <a:rPr lang="en-US" dirty="0" smtClean="0">
                <a:solidFill>
                  <a:srgbClr val="637F26"/>
                </a:solidFill>
              </a:rPr>
              <a:t>not like contract</a:t>
            </a:r>
            <a:endParaRPr lang="en-US" dirty="0">
              <a:solidFill>
                <a:srgbClr val="637F26"/>
              </a:solidFill>
            </a:endParaRPr>
          </a:p>
        </p:txBody>
      </p:sp>
      <p:sp>
        <p:nvSpPr>
          <p:cNvPr id="6" name="Content Placeholder 5"/>
          <p:cNvSpPr>
            <a:spLocks noGrp="1"/>
          </p:cNvSpPr>
          <p:nvPr>
            <p:ph sz="quarter" idx="2"/>
          </p:nvPr>
        </p:nvSpPr>
        <p:spPr/>
        <p:txBody>
          <a:bodyPr/>
          <a:lstStyle/>
          <a:p>
            <a:r>
              <a:rPr lang="en-US" dirty="0" smtClean="0">
                <a:solidFill>
                  <a:schemeClr val="accent6"/>
                </a:solidFill>
              </a:rPr>
              <a:t>Joe is tanned &amp; rested</a:t>
            </a:r>
          </a:p>
          <a:p>
            <a:pPr lvl="1"/>
            <a:r>
              <a:rPr lang="en-US" dirty="0" smtClean="0">
                <a:solidFill>
                  <a:schemeClr val="accent6"/>
                </a:solidFill>
              </a:rPr>
              <a:t>Fully meets </a:t>
            </a:r>
            <a:r>
              <a:rPr lang="en-US" dirty="0" smtClean="0"/>
              <a:t>needs</a:t>
            </a:r>
          </a:p>
          <a:p>
            <a:pPr lvl="1"/>
            <a:r>
              <a:rPr lang="en-US" dirty="0" smtClean="0">
                <a:solidFill>
                  <a:schemeClr val="accent6"/>
                </a:solidFill>
              </a:rPr>
              <a:t>Reliable &amp; robust</a:t>
            </a:r>
          </a:p>
          <a:p>
            <a:pPr lvl="1"/>
            <a:r>
              <a:rPr lang="en-US" dirty="0" smtClean="0">
                <a:solidFill>
                  <a:schemeClr val="accent6"/>
                </a:solidFill>
              </a:rPr>
              <a:t>GUI mostly correct</a:t>
            </a:r>
            <a:endParaRPr lang="en-US" dirty="0">
              <a:solidFill>
                <a:schemeClr val="accent6"/>
              </a:solidFill>
            </a:endParaRPr>
          </a:p>
        </p:txBody>
      </p:sp>
      <p:pic>
        <p:nvPicPr>
          <p:cNvPr id="3074" name="Picture 2" descr="C:\Documents and Settings\Matthew Hertz\Local Settings\Temporary Internet Files\Content.IE5\OU773MCX\MPj04224090000[1].jpg"/>
          <p:cNvPicPr>
            <a:picLocks noChangeAspect="1" noChangeArrowheads="1"/>
          </p:cNvPicPr>
          <p:nvPr/>
        </p:nvPicPr>
        <p:blipFill>
          <a:blip r:embed="rId2" cstate="print">
            <a:clrChange>
              <a:clrFrom>
                <a:srgbClr val="F6F6F4"/>
              </a:clrFrom>
              <a:clrTo>
                <a:srgbClr val="F6F6F4">
                  <a:alpha val="0"/>
                </a:srgbClr>
              </a:clrTo>
            </a:clrChange>
          </a:blip>
          <a:srcRect/>
          <a:stretch>
            <a:fillRect/>
          </a:stretch>
        </p:blipFill>
        <p:spPr bwMode="auto">
          <a:xfrm>
            <a:off x="762179" y="3581400"/>
            <a:ext cx="3733621" cy="2488109"/>
          </a:xfrm>
          <a:prstGeom prst="rect">
            <a:avLst/>
          </a:prstGeom>
          <a:noFill/>
        </p:spPr>
      </p:pic>
      <p:pic>
        <p:nvPicPr>
          <p:cNvPr id="10" name="Picture 9" descr="Untitled.png"/>
          <p:cNvPicPr>
            <a:picLocks noChangeAspect="1"/>
          </p:cNvPicPr>
          <p:nvPr/>
        </p:nvPicPr>
        <p:blipFill>
          <a:blip r:embed="rId3" cstate="print">
            <a:clrChange>
              <a:clrFrom>
                <a:srgbClr val="FFFFFF"/>
              </a:clrFrom>
              <a:clrTo>
                <a:srgbClr val="FFFFFF">
                  <a:alpha val="0"/>
                </a:srgbClr>
              </a:clrTo>
            </a:clrChange>
          </a:blip>
          <a:srcRect/>
          <a:stretch>
            <a:fillRect/>
          </a:stretch>
        </p:blipFill>
        <p:spPr>
          <a:xfrm>
            <a:off x="5791200" y="3473824"/>
            <a:ext cx="1524000" cy="2622176"/>
          </a:xfrm>
          <a:prstGeom prst="rect">
            <a:avLst/>
          </a:prstGeom>
        </p:spPr>
      </p:pic>
    </p:spTree>
    <p:extLst>
      <p:ext uri="{BB962C8B-B14F-4D97-AF65-F5344CB8AC3E}">
        <p14:creationId xmlns:p14="http://schemas.microsoft.com/office/powerpoint/2010/main" val="181930758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C:\Documents and Settings\Matthew Hertz\Local Settings\Temporary Internet Files\Content.IE5\HUKTI1DM\MPj04222260000[1].jpg"/>
          <p:cNvPicPr>
            <a:picLocks noChangeAspect="1" noChangeArrowheads="1"/>
          </p:cNvPicPr>
          <p:nvPr/>
        </p:nvPicPr>
        <p:blipFill>
          <a:blip r:embed="rId2" cstate="print">
            <a:clrChange>
              <a:clrFrom>
                <a:srgbClr val="F8F8F8"/>
              </a:clrFrom>
              <a:clrTo>
                <a:srgbClr val="F8F8F8">
                  <a:alpha val="0"/>
                </a:srgbClr>
              </a:clrTo>
            </a:clrChange>
          </a:blip>
          <a:srcRect/>
          <a:stretch>
            <a:fillRect/>
          </a:stretch>
        </p:blipFill>
        <p:spPr bwMode="auto">
          <a:xfrm>
            <a:off x="5715000" y="3581400"/>
            <a:ext cx="2514600" cy="2514600"/>
          </a:xfrm>
          <a:prstGeom prst="rect">
            <a:avLst/>
          </a:prstGeom>
          <a:noFill/>
        </p:spPr>
      </p:pic>
      <p:pic>
        <p:nvPicPr>
          <p:cNvPr id="3081" name="Picture 9" descr="C:\Documents and Settings\Matthew Hertz\Local Settings\Temporary Internet Files\Content.IE5\HLGVLDGF\MPj04222250000[1].jpg"/>
          <p:cNvPicPr>
            <a:picLocks noChangeAspect="1" noChangeArrowheads="1"/>
          </p:cNvPicPr>
          <p:nvPr/>
        </p:nvPicPr>
        <p:blipFill>
          <a:blip r:embed="rId3" cstate="print">
            <a:clrChange>
              <a:clrFrom>
                <a:srgbClr val="F8F8F8"/>
              </a:clrFrom>
              <a:clrTo>
                <a:srgbClr val="F8F8F8">
                  <a:alpha val="0"/>
                </a:srgbClr>
              </a:clrTo>
            </a:clrChange>
          </a:blip>
          <a:srcRect/>
          <a:stretch>
            <a:fillRect/>
          </a:stretch>
        </p:blipFill>
        <p:spPr bwMode="auto">
          <a:xfrm>
            <a:off x="762000" y="3581400"/>
            <a:ext cx="3773374" cy="2514600"/>
          </a:xfrm>
          <a:prstGeom prst="rect">
            <a:avLst/>
          </a:prstGeom>
          <a:noFill/>
        </p:spPr>
      </p:pic>
      <p:sp>
        <p:nvSpPr>
          <p:cNvPr id="4" name="Title 3"/>
          <p:cNvSpPr>
            <a:spLocks noGrp="1"/>
          </p:cNvSpPr>
          <p:nvPr>
            <p:ph type="title"/>
          </p:nvPr>
        </p:nvSpPr>
        <p:spPr/>
        <p:txBody>
          <a:bodyPr/>
          <a:lstStyle/>
          <a:p>
            <a:r>
              <a:rPr lang="en-US" dirty="0" smtClean="0"/>
              <a:t>What’s The End Result?</a:t>
            </a:r>
            <a:endParaRPr lang="en-US" dirty="0"/>
          </a:p>
        </p:txBody>
      </p:sp>
      <p:sp>
        <p:nvSpPr>
          <p:cNvPr id="5" name="Content Placeholder 4"/>
          <p:cNvSpPr>
            <a:spLocks noGrp="1"/>
          </p:cNvSpPr>
          <p:nvPr>
            <p:ph sz="quarter" idx="1"/>
          </p:nvPr>
        </p:nvSpPr>
        <p:spPr/>
        <p:txBody>
          <a:bodyPr/>
          <a:lstStyle/>
          <a:p>
            <a:r>
              <a:rPr lang="en-US" dirty="0" smtClean="0">
                <a:solidFill>
                  <a:schemeClr val="accent4"/>
                </a:solidFill>
              </a:rPr>
              <a:t>Bob barely completes</a:t>
            </a:r>
          </a:p>
          <a:p>
            <a:pPr lvl="1"/>
            <a:r>
              <a:rPr lang="en-US" dirty="0" smtClean="0">
                <a:solidFill>
                  <a:schemeClr val="accent4"/>
                </a:solidFill>
              </a:rPr>
              <a:t>Most </a:t>
            </a:r>
            <a:r>
              <a:rPr lang="en-US" dirty="0" smtClean="0"/>
              <a:t>goals are met</a:t>
            </a:r>
          </a:p>
          <a:p>
            <a:pPr lvl="1"/>
            <a:r>
              <a:rPr lang="en-US" dirty="0" smtClean="0"/>
              <a:t>Crashes on </a:t>
            </a:r>
            <a:r>
              <a:rPr lang="en-US" dirty="0" smtClean="0">
                <a:solidFill>
                  <a:schemeClr val="accent4"/>
                </a:solidFill>
              </a:rPr>
              <a:t>occasion</a:t>
            </a:r>
          </a:p>
          <a:p>
            <a:pPr lvl="1"/>
            <a:r>
              <a:rPr lang="en-US" dirty="0" smtClean="0"/>
              <a:t>GUI </a:t>
            </a:r>
            <a:r>
              <a:rPr lang="en-US" dirty="0" smtClean="0">
                <a:solidFill>
                  <a:schemeClr val="accent4"/>
                </a:solidFill>
              </a:rPr>
              <a:t>not as wanted</a:t>
            </a:r>
            <a:endParaRPr lang="en-US" dirty="0">
              <a:solidFill>
                <a:schemeClr val="accent4"/>
              </a:solidFill>
            </a:endParaRPr>
          </a:p>
        </p:txBody>
      </p:sp>
      <p:sp>
        <p:nvSpPr>
          <p:cNvPr id="6" name="Content Placeholder 5"/>
          <p:cNvSpPr>
            <a:spLocks noGrp="1"/>
          </p:cNvSpPr>
          <p:nvPr>
            <p:ph sz="quarter" idx="2"/>
          </p:nvPr>
        </p:nvSpPr>
        <p:spPr/>
        <p:txBody>
          <a:bodyPr/>
          <a:lstStyle/>
          <a:p>
            <a:r>
              <a:rPr lang="en-US" dirty="0" smtClean="0">
                <a:solidFill>
                  <a:schemeClr val="accent6"/>
                </a:solidFill>
              </a:rPr>
              <a:t>Joe is tanned &amp; rested</a:t>
            </a:r>
          </a:p>
          <a:p>
            <a:pPr lvl="1"/>
            <a:r>
              <a:rPr lang="en-US" dirty="0" smtClean="0">
                <a:solidFill>
                  <a:schemeClr val="accent6"/>
                </a:solidFill>
              </a:rPr>
              <a:t>Fully meets </a:t>
            </a:r>
            <a:r>
              <a:rPr lang="en-US" dirty="0" smtClean="0"/>
              <a:t>needs</a:t>
            </a:r>
          </a:p>
          <a:p>
            <a:pPr lvl="1"/>
            <a:r>
              <a:rPr lang="en-US" dirty="0" smtClean="0">
                <a:solidFill>
                  <a:schemeClr val="accent6"/>
                </a:solidFill>
              </a:rPr>
              <a:t>Reliable &amp; robust</a:t>
            </a:r>
          </a:p>
          <a:p>
            <a:pPr lvl="1"/>
            <a:r>
              <a:rPr lang="en-US" dirty="0" smtClean="0">
                <a:solidFill>
                  <a:schemeClr val="accent6"/>
                </a:solidFill>
              </a:rPr>
              <a:t>GUI mostly correct</a:t>
            </a:r>
            <a:endParaRPr lang="en-US" dirty="0">
              <a:solidFill>
                <a:schemeClr val="accent6"/>
              </a:solidFill>
            </a:endParaRPr>
          </a:p>
        </p:txBody>
      </p:sp>
      <p:sp>
        <p:nvSpPr>
          <p:cNvPr id="12" name="TextBox 11"/>
          <p:cNvSpPr txBox="1"/>
          <p:nvPr/>
        </p:nvSpPr>
        <p:spPr>
          <a:xfrm>
            <a:off x="685800" y="1676400"/>
            <a:ext cx="8001000" cy="1908215"/>
          </a:xfrm>
          <a:prstGeom prst="rect">
            <a:avLst/>
          </a:prstGeom>
          <a:solidFill>
            <a:schemeClr val="bg2">
              <a:alpha val="93000"/>
            </a:schemeClr>
          </a:solidFill>
        </p:spPr>
        <p:txBody>
          <a:bodyPr wrap="square" tIns="274320" bIns="274320" rtlCol="0">
            <a:spAutoFit/>
          </a:bodyPr>
          <a:lstStyle/>
          <a:p>
            <a:r>
              <a:rPr lang="en-US" sz="4400" dirty="0" smtClean="0">
                <a:solidFill>
                  <a:srgbClr val="FF0000"/>
                </a:solidFill>
                <a:latin typeface="+mn-lt"/>
              </a:rPr>
              <a:t>Client fires them both</a:t>
            </a:r>
          </a:p>
          <a:p>
            <a:pPr lvl="1">
              <a:buFont typeface="Arial" pitchFamily="34" charset="0"/>
              <a:buChar char="•"/>
            </a:pPr>
            <a:r>
              <a:rPr lang="en-US" sz="4400" dirty="0" smtClean="0">
                <a:solidFill>
                  <a:schemeClr val="accent5">
                    <a:lumMod val="60000"/>
                    <a:lumOff val="40000"/>
                  </a:schemeClr>
                </a:solidFill>
                <a:latin typeface="+mn-lt"/>
              </a:rPr>
              <a:t>Cared about ORIGINAL GUI</a:t>
            </a:r>
            <a:endParaRPr lang="en-US" sz="4400" dirty="0">
              <a:solidFill>
                <a:schemeClr val="accent5">
                  <a:lumMod val="60000"/>
                  <a:lumOff val="40000"/>
                </a:schemeClr>
              </a:solidFill>
              <a:latin typeface="+mn-lt"/>
            </a:endParaRPr>
          </a:p>
        </p:txBody>
      </p:sp>
    </p:spTree>
    <p:extLst>
      <p:ext uri="{BB962C8B-B14F-4D97-AF65-F5344CB8AC3E}">
        <p14:creationId xmlns:p14="http://schemas.microsoft.com/office/powerpoint/2010/main" val="1230331074"/>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Models Matter</a:t>
            </a:r>
            <a:endParaRPr lang="en-US" dirty="0"/>
          </a:p>
        </p:txBody>
      </p:sp>
      <p:sp>
        <p:nvSpPr>
          <p:cNvPr id="6" name="Content Placeholder 5"/>
          <p:cNvSpPr>
            <a:spLocks noGrp="1"/>
          </p:cNvSpPr>
          <p:nvPr>
            <p:ph sz="quarter" idx="1"/>
          </p:nvPr>
        </p:nvSpPr>
        <p:spPr/>
        <p:txBody>
          <a:bodyPr/>
          <a:lstStyle/>
          <a:p>
            <a:r>
              <a:rPr lang="en-US" dirty="0" smtClean="0">
                <a:solidFill>
                  <a:schemeClr val="accent3"/>
                </a:solidFill>
              </a:rPr>
              <a:t>Client valued GUI design </a:t>
            </a:r>
            <a:r>
              <a:rPr lang="en-US" dirty="0" smtClean="0"/>
              <a:t>highly</a:t>
            </a:r>
          </a:p>
          <a:p>
            <a:pPr lvl="1"/>
            <a:r>
              <a:rPr lang="en-US" dirty="0" smtClean="0"/>
              <a:t>Joe and Bob </a:t>
            </a:r>
            <a:r>
              <a:rPr lang="en-US" dirty="0" smtClean="0">
                <a:solidFill>
                  <a:schemeClr val="accent1"/>
                </a:solidFill>
              </a:rPr>
              <a:t>both chose inappropriate models</a:t>
            </a:r>
          </a:p>
          <a:p>
            <a:pPr lvl="1"/>
            <a:r>
              <a:rPr lang="en-US" dirty="0" smtClean="0">
                <a:solidFill>
                  <a:schemeClr val="accent1"/>
                </a:solidFill>
              </a:rPr>
              <a:t>But Joe gets better chair </a:t>
            </a:r>
            <a:r>
              <a:rPr lang="en-US" dirty="0" smtClean="0"/>
              <a:t>in unemployment</a:t>
            </a:r>
          </a:p>
          <a:p>
            <a:r>
              <a:rPr lang="en-US" dirty="0" smtClean="0"/>
              <a:t>Only </a:t>
            </a:r>
            <a:r>
              <a:rPr lang="en-US" dirty="0" smtClean="0">
                <a:solidFill>
                  <a:schemeClr val="accent3"/>
                </a:solidFill>
              </a:rPr>
              <a:t>successful life cycle models survive</a:t>
            </a:r>
          </a:p>
          <a:p>
            <a:pPr lvl="1"/>
            <a:r>
              <a:rPr lang="en-US" dirty="0" smtClean="0">
                <a:solidFill>
                  <a:schemeClr val="accent1"/>
                </a:solidFill>
              </a:rPr>
              <a:t>Nobody records failures </a:t>
            </a:r>
            <a:r>
              <a:rPr lang="en-US" dirty="0" smtClean="0"/>
              <a:t>or the merely adequate</a:t>
            </a:r>
          </a:p>
          <a:p>
            <a:pPr lvl="1"/>
            <a:r>
              <a:rPr lang="en-US" dirty="0" smtClean="0"/>
              <a:t>But remember, </a:t>
            </a:r>
            <a:r>
              <a:rPr lang="en-US" dirty="0" smtClean="0">
                <a:solidFill>
                  <a:schemeClr val="accent1"/>
                </a:solidFill>
              </a:rPr>
              <a:t>there is no silver bullet…</a:t>
            </a:r>
          </a:p>
          <a:p>
            <a:r>
              <a:rPr lang="en-US" dirty="0" smtClean="0">
                <a:solidFill>
                  <a:schemeClr val="accent3"/>
                </a:solidFill>
              </a:rPr>
              <a:t>Strengths &amp; weaknesses to each </a:t>
            </a:r>
            <a:r>
              <a:rPr lang="en-US" dirty="0" smtClean="0"/>
              <a:t>model </a:t>
            </a:r>
            <a:endParaRPr lang="en-US" dirty="0" smtClean="0">
              <a:solidFill>
                <a:schemeClr val="accent3"/>
              </a:solidFill>
            </a:endParaRPr>
          </a:p>
          <a:p>
            <a:pPr lvl="1"/>
            <a:r>
              <a:rPr lang="en-US" dirty="0" smtClean="0"/>
              <a:t>Important to </a:t>
            </a:r>
            <a:r>
              <a:rPr lang="en-US" dirty="0" smtClean="0">
                <a:solidFill>
                  <a:schemeClr val="accent1"/>
                </a:solidFill>
              </a:rPr>
              <a:t>match tool to situation</a:t>
            </a:r>
            <a:endParaRPr lang="en-US" dirty="0" smtClean="0"/>
          </a:p>
          <a:p>
            <a:pPr lvl="1"/>
            <a:r>
              <a:rPr lang="en-US" dirty="0" smtClean="0">
                <a:solidFill>
                  <a:schemeClr val="accent1"/>
                </a:solidFill>
              </a:rPr>
              <a:t>New models fix weaknesses</a:t>
            </a:r>
            <a:r>
              <a:rPr lang="en-US" dirty="0" smtClean="0"/>
              <a:t> in existing approaches</a:t>
            </a:r>
          </a:p>
        </p:txBody>
      </p:sp>
      <p:pic>
        <p:nvPicPr>
          <p:cNvPr id="4098" name="Picture 2" descr="C:\Documents and Settings\Matthew Hertz\Local Settings\Temporary Internet Files\Content.IE5\HLGVLDGF\MPj03155560000[1].jpg"/>
          <p:cNvPicPr>
            <a:picLocks noChangeAspect="1" noChangeArrowheads="1"/>
          </p:cNvPicPr>
          <p:nvPr/>
        </p:nvPicPr>
        <p:blipFill>
          <a:blip r:embed="rId2" cstate="print"/>
          <a:srcRect/>
          <a:stretch>
            <a:fillRect/>
          </a:stretch>
        </p:blipFill>
        <p:spPr bwMode="auto">
          <a:xfrm>
            <a:off x="7339668" y="8389"/>
            <a:ext cx="1752600" cy="1250188"/>
          </a:xfrm>
          <a:prstGeom prst="rect">
            <a:avLst/>
          </a:prstGeom>
          <a:noFill/>
        </p:spPr>
      </p:pic>
    </p:spTree>
    <p:extLst>
      <p:ext uri="{BB962C8B-B14F-4D97-AF65-F5344CB8AC3E}">
        <p14:creationId xmlns:p14="http://schemas.microsoft.com/office/powerpoint/2010/main" val="5432375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normAutofit/>
          </a:bodyPr>
          <a:lstStyle/>
          <a:p>
            <a:r>
              <a:rPr lang="en-US" dirty="0" smtClean="0"/>
              <a:t>Classroom Development</a:t>
            </a:r>
            <a:endParaRPr lang="en-US" dirty="0"/>
          </a:p>
        </p:txBody>
      </p:sp>
      <p:sp>
        <p:nvSpPr>
          <p:cNvPr id="174083" name="Rectangle 3"/>
          <p:cNvSpPr>
            <a:spLocks noGrp="1" noChangeArrowheads="1"/>
          </p:cNvSpPr>
          <p:nvPr>
            <p:ph sz="quarter" idx="1"/>
          </p:nvPr>
        </p:nvSpPr>
        <p:spPr/>
        <p:txBody>
          <a:bodyPr/>
          <a:lstStyle/>
          <a:p>
            <a:r>
              <a:rPr lang="en-US" dirty="0" smtClean="0"/>
              <a:t>Always </a:t>
            </a:r>
            <a:r>
              <a:rPr lang="en-US" dirty="0" smtClean="0">
                <a:solidFill>
                  <a:schemeClr val="accent3"/>
                </a:solidFill>
              </a:rPr>
              <a:t>start from scratch</a:t>
            </a:r>
          </a:p>
          <a:p>
            <a:r>
              <a:rPr lang="en-US" dirty="0" smtClean="0">
                <a:solidFill>
                  <a:schemeClr val="accent3"/>
                </a:solidFill>
              </a:rPr>
              <a:t>Requirements perfect </a:t>
            </a:r>
            <a:r>
              <a:rPr lang="en-US" dirty="0" smtClean="0"/>
              <a:t>from start</a:t>
            </a:r>
          </a:p>
          <a:p>
            <a:pPr lvl="1"/>
            <a:r>
              <a:rPr lang="en-US" dirty="0" smtClean="0"/>
              <a:t>Work that </a:t>
            </a:r>
            <a:r>
              <a:rPr lang="en-US" dirty="0" smtClean="0">
                <a:solidFill>
                  <a:schemeClr val="accent1"/>
                </a:solidFill>
              </a:rPr>
              <a:t>must be done is clear</a:t>
            </a:r>
          </a:p>
          <a:p>
            <a:r>
              <a:rPr lang="en-US" dirty="0" smtClean="0">
                <a:solidFill>
                  <a:schemeClr val="accent3"/>
                </a:solidFill>
              </a:rPr>
              <a:t>Coding begins immediately </a:t>
            </a:r>
            <a:r>
              <a:rPr lang="en-US" dirty="0" smtClean="0"/>
              <a:t>at start</a:t>
            </a:r>
          </a:p>
          <a:p>
            <a:pPr lvl="1"/>
            <a:r>
              <a:rPr lang="en-US" dirty="0" smtClean="0">
                <a:solidFill>
                  <a:schemeClr val="accent1"/>
                </a:solidFill>
              </a:rPr>
              <a:t>Projects are trivial </a:t>
            </a:r>
            <a:r>
              <a:rPr lang="en-US" dirty="0" smtClean="0"/>
              <a:t>jokes for real-world</a:t>
            </a:r>
          </a:p>
          <a:p>
            <a:pPr lvl="1"/>
            <a:r>
              <a:rPr lang="en-US" dirty="0" smtClean="0"/>
              <a:t>Longest project </a:t>
            </a:r>
            <a:r>
              <a:rPr lang="en-US" dirty="0" smtClean="0">
                <a:solidFill>
                  <a:schemeClr val="accent1"/>
                </a:solidFill>
              </a:rPr>
              <a:t>last at most 2 months</a:t>
            </a:r>
          </a:p>
          <a:p>
            <a:r>
              <a:rPr lang="en-US" dirty="0" smtClean="0"/>
              <a:t>Ends total mess; </a:t>
            </a:r>
            <a:r>
              <a:rPr lang="en-US" dirty="0" smtClean="0">
                <a:solidFill>
                  <a:schemeClr val="accent3"/>
                </a:solidFill>
              </a:rPr>
              <a:t>cannot reuse code</a:t>
            </a:r>
          </a:p>
          <a:p>
            <a:pPr lvl="1"/>
            <a:r>
              <a:rPr lang="en-US" dirty="0" smtClean="0">
                <a:solidFill>
                  <a:schemeClr val="accent1"/>
                </a:solidFill>
              </a:rPr>
              <a:t>Would never reuse</a:t>
            </a:r>
            <a:r>
              <a:rPr lang="en-US" dirty="0" smtClean="0"/>
              <a:t>, anyway</a:t>
            </a:r>
            <a:endParaRPr lang="en-US" dirty="0"/>
          </a:p>
        </p:txBody>
      </p:sp>
      <p:pic>
        <p:nvPicPr>
          <p:cNvPr id="5123" name="Picture 3" descr="C:\Documents and Settings\Matthew Hertz\Local Settings\Temporary Internet Files\Content.IE5\MLMBHWNQ\MPj04393890000[1].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518246" y="1635853"/>
            <a:ext cx="2555649" cy="4155347"/>
          </a:xfrm>
          <a:prstGeom prst="rect">
            <a:avLst/>
          </a:prstGeom>
          <a:noFill/>
        </p:spPr>
      </p:pic>
    </p:spTree>
    <p:extLst>
      <p:ext uri="{BB962C8B-B14F-4D97-AF65-F5344CB8AC3E}">
        <p14:creationId xmlns:p14="http://schemas.microsoft.com/office/powerpoint/2010/main" val="3388003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t>Waterfall Model</a:t>
            </a:r>
          </a:p>
        </p:txBody>
      </p:sp>
      <p:sp>
        <p:nvSpPr>
          <p:cNvPr id="184323" name="Rectangle 3"/>
          <p:cNvSpPr>
            <a:spLocks noGrp="1" noChangeArrowheads="1"/>
          </p:cNvSpPr>
          <p:nvPr>
            <p:ph sz="quarter" idx="1"/>
          </p:nvPr>
        </p:nvSpPr>
        <p:spPr/>
        <p:txBody>
          <a:bodyPr>
            <a:noAutofit/>
          </a:bodyPr>
          <a:lstStyle/>
          <a:p>
            <a:r>
              <a:rPr lang="en-US" dirty="0" smtClean="0">
                <a:solidFill>
                  <a:schemeClr val="accent3"/>
                </a:solidFill>
              </a:rPr>
              <a:t>Original model </a:t>
            </a:r>
            <a:r>
              <a:rPr lang="en-US" dirty="0" smtClean="0"/>
              <a:t>of software lifecycle</a:t>
            </a:r>
          </a:p>
          <a:p>
            <a:pPr lvl="1"/>
            <a:r>
              <a:rPr lang="en-US" dirty="0" smtClean="0"/>
              <a:t>Outlined </a:t>
            </a:r>
            <a:r>
              <a:rPr lang="en-US" dirty="0" smtClean="0">
                <a:solidFill>
                  <a:schemeClr val="accent1"/>
                </a:solidFill>
              </a:rPr>
              <a:t>steps that must happen</a:t>
            </a:r>
          </a:p>
          <a:p>
            <a:pPr lvl="1"/>
            <a:r>
              <a:rPr lang="en-US" dirty="0" smtClean="0">
                <a:solidFill>
                  <a:schemeClr val="accent1"/>
                </a:solidFill>
              </a:rPr>
              <a:t>Project finished once shipped</a:t>
            </a:r>
            <a:r>
              <a:rPr lang="en-US" dirty="0" smtClean="0">
                <a:solidFill>
                  <a:srgbClr val="000000"/>
                </a:solidFill>
              </a:rPr>
              <a:t> to client</a:t>
            </a:r>
          </a:p>
          <a:p>
            <a:r>
              <a:rPr lang="en-US" dirty="0" smtClean="0">
                <a:solidFill>
                  <a:srgbClr val="000000"/>
                </a:solidFill>
              </a:rPr>
              <a:t>Moves software to </a:t>
            </a:r>
            <a:r>
              <a:rPr lang="en-US" dirty="0" smtClean="0">
                <a:solidFill>
                  <a:schemeClr val="accent3"/>
                </a:solidFill>
              </a:rPr>
              <a:t>assembly line</a:t>
            </a:r>
            <a:endParaRPr lang="en-US" dirty="0" smtClean="0"/>
          </a:p>
          <a:p>
            <a:pPr lvl="1"/>
            <a:r>
              <a:rPr lang="en-US" dirty="0" smtClean="0">
                <a:solidFill>
                  <a:schemeClr val="accent1"/>
                </a:solidFill>
              </a:rPr>
              <a:t>Station-to-station</a:t>
            </a:r>
            <a:r>
              <a:rPr lang="en-US" dirty="0" smtClean="0">
                <a:solidFill>
                  <a:srgbClr val="000000"/>
                </a:solidFill>
              </a:rPr>
              <a:t> travel of project</a:t>
            </a:r>
          </a:p>
          <a:p>
            <a:pPr lvl="1"/>
            <a:r>
              <a:rPr lang="en-US" dirty="0" smtClean="0">
                <a:solidFill>
                  <a:srgbClr val="000000"/>
                </a:solidFill>
              </a:rPr>
              <a:t>Model enables </a:t>
            </a:r>
            <a:r>
              <a:rPr lang="en-US" dirty="0" smtClean="0">
                <a:solidFill>
                  <a:schemeClr val="accent1"/>
                </a:solidFill>
              </a:rPr>
              <a:t>people to specializes</a:t>
            </a:r>
            <a:endParaRPr lang="en-US" dirty="0" smtClean="0">
              <a:solidFill>
                <a:srgbClr val="000000"/>
              </a:solidFill>
            </a:endParaRPr>
          </a:p>
          <a:p>
            <a:r>
              <a:rPr lang="en-US" dirty="0">
                <a:solidFill>
                  <a:schemeClr val="accent3"/>
                </a:solidFill>
              </a:rPr>
              <a:t>Set of </a:t>
            </a:r>
            <a:r>
              <a:rPr lang="en-US" b="1" dirty="0">
                <a:solidFill>
                  <a:schemeClr val="accent3"/>
                </a:solidFill>
              </a:rPr>
              <a:t>deliverables </a:t>
            </a:r>
            <a:r>
              <a:rPr lang="en-US" dirty="0">
                <a:solidFill>
                  <a:schemeClr val="accent3"/>
                </a:solidFill>
              </a:rPr>
              <a:t>created</a:t>
            </a:r>
            <a:r>
              <a:rPr lang="en-US" dirty="0">
                <a:solidFill>
                  <a:schemeClr val="accent1"/>
                </a:solidFill>
              </a:rPr>
              <a:t> </a:t>
            </a:r>
            <a:r>
              <a:rPr lang="en-US" dirty="0"/>
              <a:t>over step</a:t>
            </a:r>
          </a:p>
          <a:p>
            <a:pPr lvl="1"/>
            <a:r>
              <a:rPr lang="en-US" dirty="0"/>
              <a:t>Evidence &amp; </a:t>
            </a:r>
            <a:r>
              <a:rPr lang="en-US" dirty="0">
                <a:solidFill>
                  <a:schemeClr val="accent1"/>
                </a:solidFill>
              </a:rPr>
              <a:t>result of following process</a:t>
            </a:r>
          </a:p>
          <a:p>
            <a:r>
              <a:rPr lang="en-US" dirty="0" smtClean="0">
                <a:solidFill>
                  <a:schemeClr val="accent3"/>
                </a:solidFill>
              </a:rPr>
              <a:t>Ends </a:t>
            </a:r>
            <a:r>
              <a:rPr lang="en-US" dirty="0">
                <a:solidFill>
                  <a:schemeClr val="accent3"/>
                </a:solidFill>
              </a:rPr>
              <a:t>with </a:t>
            </a:r>
            <a:r>
              <a:rPr lang="en-US" b="1" dirty="0">
                <a:solidFill>
                  <a:schemeClr val="accent3"/>
                </a:solidFill>
              </a:rPr>
              <a:t>baseline</a:t>
            </a:r>
            <a:r>
              <a:rPr lang="en-US" dirty="0">
                <a:solidFill>
                  <a:schemeClr val="accent3"/>
                </a:solidFill>
              </a:rPr>
              <a:t> </a:t>
            </a:r>
            <a:r>
              <a:rPr lang="en-US" dirty="0" smtClean="0"/>
              <a:t>delivered to client</a:t>
            </a:r>
          </a:p>
          <a:p>
            <a:pPr lvl="1"/>
            <a:r>
              <a:rPr lang="en-US" dirty="0" smtClean="0"/>
              <a:t>Contains </a:t>
            </a:r>
            <a:r>
              <a:rPr lang="en-US" dirty="0" smtClean="0">
                <a:solidFill>
                  <a:schemeClr val="accent1"/>
                </a:solidFill>
              </a:rPr>
              <a:t>complete </a:t>
            </a:r>
            <a:r>
              <a:rPr lang="en-US" dirty="0">
                <a:solidFill>
                  <a:schemeClr val="accent1"/>
                </a:solidFill>
              </a:rPr>
              <a:t>set of </a:t>
            </a:r>
            <a:r>
              <a:rPr lang="en-US" dirty="0" smtClean="0">
                <a:solidFill>
                  <a:schemeClr val="accent1"/>
                </a:solidFill>
              </a:rPr>
              <a:t>documents</a:t>
            </a:r>
            <a:endParaRPr lang="en-US" dirty="0">
              <a:solidFill>
                <a:schemeClr val="accent1"/>
              </a:solidFill>
            </a:endParaRPr>
          </a:p>
        </p:txBody>
      </p:sp>
      <p:pic>
        <p:nvPicPr>
          <p:cNvPr id="184324" name="Picture 4" descr="file:///C:/Documents%20and%20Settings/Steve/My%20Documents/=se7%20PowerPoints=/=jpegs=/=Chapter%2002=/sch91264_0203.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89700" y="1828800"/>
            <a:ext cx="2654300" cy="4343400"/>
          </a:xfrm>
          <a:prstGeom prst="rect">
            <a:avLst/>
          </a:prstGeom>
          <a:noFill/>
          <a:ln w="9525">
            <a:noFill/>
            <a:miter lim="800000"/>
            <a:headEnd/>
            <a:tailEnd/>
          </a:ln>
          <a:effectLst/>
        </p:spPr>
      </p:pic>
    </p:spTree>
    <p:extLst>
      <p:ext uri="{BB962C8B-B14F-4D97-AF65-F5344CB8AC3E}">
        <p14:creationId xmlns:p14="http://schemas.microsoft.com/office/powerpoint/2010/main" val="8581753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t>Waterfall Model</a:t>
            </a:r>
          </a:p>
        </p:txBody>
      </p:sp>
      <p:sp>
        <p:nvSpPr>
          <p:cNvPr id="184323" name="Rectangle 3"/>
          <p:cNvSpPr>
            <a:spLocks noGrp="1" noChangeArrowheads="1"/>
          </p:cNvSpPr>
          <p:nvPr>
            <p:ph sz="quarter" idx="1"/>
          </p:nvPr>
        </p:nvSpPr>
        <p:spPr/>
        <p:txBody>
          <a:bodyPr>
            <a:noAutofit/>
          </a:bodyPr>
          <a:lstStyle/>
          <a:p>
            <a:r>
              <a:rPr lang="en-US" dirty="0" smtClean="0">
                <a:solidFill>
                  <a:schemeClr val="accent3"/>
                </a:solidFill>
              </a:rPr>
              <a:t>Original model </a:t>
            </a:r>
            <a:r>
              <a:rPr lang="en-US" dirty="0" smtClean="0"/>
              <a:t>of software lifecycle</a:t>
            </a:r>
          </a:p>
          <a:p>
            <a:pPr lvl="1"/>
            <a:r>
              <a:rPr lang="en-US" dirty="0" smtClean="0"/>
              <a:t>Outlined </a:t>
            </a:r>
            <a:r>
              <a:rPr lang="en-US" dirty="0" smtClean="0">
                <a:solidFill>
                  <a:schemeClr val="accent1"/>
                </a:solidFill>
              </a:rPr>
              <a:t>steps that must happen</a:t>
            </a:r>
          </a:p>
          <a:p>
            <a:pPr lvl="1"/>
            <a:r>
              <a:rPr lang="en-US" dirty="0" smtClean="0">
                <a:solidFill>
                  <a:schemeClr val="accent1"/>
                </a:solidFill>
              </a:rPr>
              <a:t>Project finished once shipped</a:t>
            </a:r>
            <a:r>
              <a:rPr lang="en-US" dirty="0" smtClean="0">
                <a:solidFill>
                  <a:srgbClr val="000000"/>
                </a:solidFill>
              </a:rPr>
              <a:t> to client</a:t>
            </a:r>
          </a:p>
          <a:p>
            <a:r>
              <a:rPr lang="en-US" dirty="0" smtClean="0">
                <a:solidFill>
                  <a:srgbClr val="000000"/>
                </a:solidFill>
              </a:rPr>
              <a:t>Moves software to </a:t>
            </a:r>
            <a:r>
              <a:rPr lang="en-US" dirty="0" smtClean="0">
                <a:solidFill>
                  <a:schemeClr val="accent3"/>
                </a:solidFill>
              </a:rPr>
              <a:t>assembly line</a:t>
            </a:r>
            <a:endParaRPr lang="en-US" dirty="0" smtClean="0"/>
          </a:p>
          <a:p>
            <a:pPr lvl="1"/>
            <a:r>
              <a:rPr lang="en-US" dirty="0" smtClean="0">
                <a:solidFill>
                  <a:schemeClr val="accent1"/>
                </a:solidFill>
              </a:rPr>
              <a:t>Station-to-station</a:t>
            </a:r>
            <a:r>
              <a:rPr lang="en-US" dirty="0" smtClean="0">
                <a:solidFill>
                  <a:srgbClr val="000000"/>
                </a:solidFill>
              </a:rPr>
              <a:t> travel of project</a:t>
            </a:r>
          </a:p>
          <a:p>
            <a:pPr lvl="1"/>
            <a:r>
              <a:rPr lang="en-US" dirty="0" smtClean="0">
                <a:solidFill>
                  <a:srgbClr val="000000"/>
                </a:solidFill>
              </a:rPr>
              <a:t>Model enables </a:t>
            </a:r>
            <a:r>
              <a:rPr lang="en-US" dirty="0" smtClean="0">
                <a:solidFill>
                  <a:schemeClr val="accent1"/>
                </a:solidFill>
              </a:rPr>
              <a:t>people to specializes</a:t>
            </a:r>
            <a:endParaRPr lang="en-US" dirty="0" smtClean="0">
              <a:solidFill>
                <a:srgbClr val="000000"/>
              </a:solidFill>
            </a:endParaRPr>
          </a:p>
          <a:p>
            <a:r>
              <a:rPr lang="en-US" dirty="0">
                <a:solidFill>
                  <a:schemeClr val="accent3"/>
                </a:solidFill>
              </a:rPr>
              <a:t>Set of </a:t>
            </a:r>
            <a:r>
              <a:rPr lang="en-US" b="1" dirty="0">
                <a:solidFill>
                  <a:schemeClr val="accent3"/>
                </a:solidFill>
              </a:rPr>
              <a:t>deliverables </a:t>
            </a:r>
            <a:r>
              <a:rPr lang="en-US" dirty="0">
                <a:solidFill>
                  <a:schemeClr val="accent3"/>
                </a:solidFill>
              </a:rPr>
              <a:t>created</a:t>
            </a:r>
            <a:r>
              <a:rPr lang="en-US" dirty="0">
                <a:solidFill>
                  <a:schemeClr val="accent1"/>
                </a:solidFill>
              </a:rPr>
              <a:t> </a:t>
            </a:r>
            <a:r>
              <a:rPr lang="en-US" dirty="0"/>
              <a:t>over step</a:t>
            </a:r>
          </a:p>
          <a:p>
            <a:pPr lvl="1"/>
            <a:r>
              <a:rPr lang="en-US" dirty="0"/>
              <a:t>Evidence &amp; </a:t>
            </a:r>
            <a:r>
              <a:rPr lang="en-US" dirty="0">
                <a:solidFill>
                  <a:schemeClr val="accent1"/>
                </a:solidFill>
              </a:rPr>
              <a:t>result of following process</a:t>
            </a:r>
          </a:p>
          <a:p>
            <a:r>
              <a:rPr lang="en-US" dirty="0" smtClean="0">
                <a:solidFill>
                  <a:schemeClr val="accent3"/>
                </a:solidFill>
              </a:rPr>
              <a:t>Ends </a:t>
            </a:r>
            <a:r>
              <a:rPr lang="en-US" dirty="0">
                <a:solidFill>
                  <a:schemeClr val="accent3"/>
                </a:solidFill>
              </a:rPr>
              <a:t>with </a:t>
            </a:r>
            <a:r>
              <a:rPr lang="en-US" b="1" dirty="0">
                <a:solidFill>
                  <a:schemeClr val="accent3"/>
                </a:solidFill>
              </a:rPr>
              <a:t>baseline</a:t>
            </a:r>
            <a:r>
              <a:rPr lang="en-US" dirty="0">
                <a:solidFill>
                  <a:schemeClr val="accent3"/>
                </a:solidFill>
              </a:rPr>
              <a:t> </a:t>
            </a:r>
            <a:r>
              <a:rPr lang="en-US" dirty="0" smtClean="0"/>
              <a:t>delivered to client</a:t>
            </a:r>
          </a:p>
          <a:p>
            <a:pPr lvl="1"/>
            <a:r>
              <a:rPr lang="en-US" dirty="0" smtClean="0"/>
              <a:t>Contains </a:t>
            </a:r>
            <a:r>
              <a:rPr lang="en-US" dirty="0" smtClean="0">
                <a:solidFill>
                  <a:schemeClr val="accent1"/>
                </a:solidFill>
              </a:rPr>
              <a:t>complete </a:t>
            </a:r>
            <a:r>
              <a:rPr lang="en-US" dirty="0">
                <a:solidFill>
                  <a:schemeClr val="accent1"/>
                </a:solidFill>
              </a:rPr>
              <a:t>set of </a:t>
            </a:r>
            <a:r>
              <a:rPr lang="en-US" dirty="0" smtClean="0">
                <a:solidFill>
                  <a:schemeClr val="accent1"/>
                </a:solidFill>
              </a:rPr>
              <a:t>documents</a:t>
            </a:r>
            <a:endParaRPr lang="en-US" dirty="0">
              <a:solidFill>
                <a:schemeClr val="accent1"/>
              </a:solidFill>
            </a:endParaRPr>
          </a:p>
        </p:txBody>
      </p:sp>
      <p:pic>
        <p:nvPicPr>
          <p:cNvPr id="184324" name="Picture 4" descr="file:///C:/Documents%20and%20Settings/Steve/My%20Documents/=se7%20PowerPoints=/=jpegs=/=Chapter%2002=/sch91264_0203.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89700" y="1828800"/>
            <a:ext cx="2654300" cy="4343400"/>
          </a:xfrm>
          <a:prstGeom prst="rect">
            <a:avLst/>
          </a:prstGeom>
          <a:noFill/>
          <a:ln w="9525">
            <a:noFill/>
            <a:miter lim="800000"/>
            <a:headEnd/>
            <a:tailEnd/>
          </a:ln>
          <a:effectLst/>
        </p:spPr>
      </p:pic>
      <p:sp>
        <p:nvSpPr>
          <p:cNvPr id="2" name="TextBox 1"/>
          <p:cNvSpPr txBox="1"/>
          <p:nvPr/>
        </p:nvSpPr>
        <p:spPr>
          <a:xfrm>
            <a:off x="609600" y="2133600"/>
            <a:ext cx="6674323" cy="2554545"/>
          </a:xfrm>
          <a:prstGeom prst="rect">
            <a:avLst/>
          </a:prstGeom>
          <a:solidFill>
            <a:schemeClr val="bg2"/>
          </a:solidFill>
          <a:ln>
            <a:solidFill>
              <a:schemeClr val="tx1"/>
            </a:solidFill>
          </a:ln>
          <a:effectLst>
            <a:outerShdw blurRad="50800" dist="38100" dir="18900000" algn="bl" rotWithShape="0">
              <a:prstClr val="black">
                <a:alpha val="40000"/>
              </a:prstClr>
            </a:outerShdw>
          </a:effectLst>
        </p:spPr>
        <p:txBody>
          <a:bodyPr wrap="none" rtlCol="0">
            <a:spAutoFit/>
          </a:bodyPr>
          <a:lstStyle/>
          <a:p>
            <a:r>
              <a:rPr lang="en-US" sz="4000" dirty="0" smtClean="0">
                <a:latin typeface="Corbel"/>
                <a:cs typeface="Corbel"/>
              </a:rPr>
              <a:t>This means:</a:t>
            </a:r>
          </a:p>
          <a:p>
            <a:r>
              <a:rPr lang="en-US" sz="4000" dirty="0" smtClean="0">
                <a:latin typeface="Corbel"/>
                <a:cs typeface="Corbel"/>
              </a:rPr>
              <a:t>a) </a:t>
            </a:r>
            <a:r>
              <a:rPr lang="en-US" sz="4000" dirty="0" smtClean="0">
                <a:solidFill>
                  <a:schemeClr val="accent3"/>
                </a:solidFill>
                <a:latin typeface="Corbel"/>
                <a:cs typeface="Corbel"/>
              </a:rPr>
              <a:t>nobody likes it;</a:t>
            </a:r>
          </a:p>
          <a:p>
            <a:r>
              <a:rPr lang="en-US" sz="4000" dirty="0" smtClean="0">
                <a:solidFill>
                  <a:srgbClr val="000000"/>
                </a:solidFill>
                <a:latin typeface="Corbel"/>
                <a:cs typeface="Corbel"/>
              </a:rPr>
              <a:t>b) </a:t>
            </a:r>
            <a:r>
              <a:rPr lang="en-US" sz="4000" dirty="0" smtClean="0">
                <a:solidFill>
                  <a:schemeClr val="accent1"/>
                </a:solidFill>
                <a:latin typeface="Corbel"/>
                <a:cs typeface="Corbel"/>
              </a:rPr>
              <a:t>nobody can make it work; &amp;</a:t>
            </a:r>
          </a:p>
          <a:p>
            <a:r>
              <a:rPr lang="en-US" sz="4000" dirty="0" smtClean="0">
                <a:latin typeface="Corbel"/>
                <a:cs typeface="Corbel"/>
              </a:rPr>
              <a:t>c) </a:t>
            </a:r>
            <a:r>
              <a:rPr lang="en-US" sz="4000" dirty="0" smtClean="0">
                <a:solidFill>
                  <a:schemeClr val="accent3"/>
                </a:solidFill>
                <a:latin typeface="Corbel"/>
                <a:cs typeface="Corbel"/>
              </a:rPr>
              <a:t>everybody can improve it</a:t>
            </a:r>
            <a:r>
              <a:rPr lang="en-US" sz="4000" dirty="0" smtClean="0">
                <a:latin typeface="Corbel"/>
                <a:cs typeface="Corbel"/>
              </a:rPr>
              <a:t>.</a:t>
            </a:r>
            <a:endParaRPr lang="en-US" sz="4000" dirty="0">
              <a:latin typeface="Corbel"/>
              <a:cs typeface="Corbel"/>
            </a:endParaRPr>
          </a:p>
        </p:txBody>
      </p:sp>
    </p:spTree>
    <p:extLst>
      <p:ext uri="{BB962C8B-B14F-4D97-AF65-F5344CB8AC3E}">
        <p14:creationId xmlns:p14="http://schemas.microsoft.com/office/powerpoint/2010/main" val="188378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84323">
                                            <p:txEl>
                                              <p:pRg st="1" end="1"/>
                                            </p:txEl>
                                          </p:spTgt>
                                        </p:tgtEl>
                                        <p:attrNameLst>
                                          <p:attrName>style.opacity</p:attrName>
                                        </p:attrNameLst>
                                      </p:cBhvr>
                                      <p:to>
                                        <p:strVal val="0.25"/>
                                      </p:to>
                                    </p:set>
                                    <p:animEffect filter="image" prLst="opacity: 0.25">
                                      <p:cBhvr rctx="IE">
                                        <p:cTn id="7" dur="indefinite"/>
                                        <p:tgtEl>
                                          <p:spTgt spid="184323">
                                            <p:txEl>
                                              <p:pRg st="1" end="1"/>
                                            </p:txEl>
                                          </p:spTgt>
                                        </p:tgtEl>
                                      </p:cBhvr>
                                    </p:animEffect>
                                  </p:childTnLst>
                                </p:cTn>
                              </p:par>
                              <p:par>
                                <p:cTn id="8" presetID="9" presetClass="emph" presetSubtype="0" nodeType="withEffect">
                                  <p:stCondLst>
                                    <p:cond delay="0"/>
                                  </p:stCondLst>
                                  <p:childTnLst>
                                    <p:set>
                                      <p:cBhvr rctx="PPT">
                                        <p:cTn id="9" dur="indefinite"/>
                                        <p:tgtEl>
                                          <p:spTgt spid="184323">
                                            <p:txEl>
                                              <p:pRg st="2" end="2"/>
                                            </p:txEl>
                                          </p:spTgt>
                                        </p:tgtEl>
                                        <p:attrNameLst>
                                          <p:attrName>style.opacity</p:attrName>
                                        </p:attrNameLst>
                                      </p:cBhvr>
                                      <p:to>
                                        <p:strVal val="0.25"/>
                                      </p:to>
                                    </p:set>
                                    <p:animEffect filter="image" prLst="opacity: 0.25">
                                      <p:cBhvr rctx="IE">
                                        <p:cTn id="10" dur="indefinite"/>
                                        <p:tgtEl>
                                          <p:spTgt spid="184323">
                                            <p:txEl>
                                              <p:pRg st="2" end="2"/>
                                            </p:txEl>
                                          </p:spTgt>
                                        </p:tgtEl>
                                      </p:cBhvr>
                                    </p:animEffect>
                                  </p:childTnLst>
                                </p:cTn>
                              </p:par>
                              <p:par>
                                <p:cTn id="11" presetID="9" presetClass="emph" presetSubtype="0" nodeType="withEffect">
                                  <p:stCondLst>
                                    <p:cond delay="0"/>
                                  </p:stCondLst>
                                  <p:childTnLst>
                                    <p:set>
                                      <p:cBhvr rctx="PPT">
                                        <p:cTn id="12" dur="indefinite"/>
                                        <p:tgtEl>
                                          <p:spTgt spid="184323">
                                            <p:txEl>
                                              <p:pRg st="3" end="3"/>
                                            </p:txEl>
                                          </p:spTgt>
                                        </p:tgtEl>
                                        <p:attrNameLst>
                                          <p:attrName>style.opacity</p:attrName>
                                        </p:attrNameLst>
                                      </p:cBhvr>
                                      <p:to>
                                        <p:strVal val="0.25"/>
                                      </p:to>
                                    </p:set>
                                    <p:animEffect filter="image" prLst="opacity: 0.25">
                                      <p:cBhvr rctx="IE">
                                        <p:cTn id="13" dur="indefinite"/>
                                        <p:tgtEl>
                                          <p:spTgt spid="184323">
                                            <p:txEl>
                                              <p:pRg st="3" end="3"/>
                                            </p:txEl>
                                          </p:spTgt>
                                        </p:tgtEl>
                                      </p:cBhvr>
                                    </p:animEffect>
                                  </p:childTnLst>
                                </p:cTn>
                              </p:par>
                              <p:par>
                                <p:cTn id="14" presetID="9" presetClass="emph" presetSubtype="0" nodeType="withEffect">
                                  <p:stCondLst>
                                    <p:cond delay="0"/>
                                  </p:stCondLst>
                                  <p:childTnLst>
                                    <p:set>
                                      <p:cBhvr rctx="PPT">
                                        <p:cTn id="15" dur="indefinite"/>
                                        <p:tgtEl>
                                          <p:spTgt spid="184323">
                                            <p:txEl>
                                              <p:pRg st="4" end="4"/>
                                            </p:txEl>
                                          </p:spTgt>
                                        </p:tgtEl>
                                        <p:attrNameLst>
                                          <p:attrName>style.opacity</p:attrName>
                                        </p:attrNameLst>
                                      </p:cBhvr>
                                      <p:to>
                                        <p:strVal val="0.25"/>
                                      </p:to>
                                    </p:set>
                                    <p:animEffect filter="image" prLst="opacity: 0.25">
                                      <p:cBhvr rctx="IE">
                                        <p:cTn id="16" dur="indefinite"/>
                                        <p:tgtEl>
                                          <p:spTgt spid="184323">
                                            <p:txEl>
                                              <p:pRg st="4" end="4"/>
                                            </p:txEl>
                                          </p:spTgt>
                                        </p:tgtEl>
                                      </p:cBhvr>
                                    </p:animEffect>
                                  </p:childTnLst>
                                </p:cTn>
                              </p:par>
                              <p:par>
                                <p:cTn id="17" presetID="9" presetClass="emph" presetSubtype="0" nodeType="withEffect">
                                  <p:stCondLst>
                                    <p:cond delay="0"/>
                                  </p:stCondLst>
                                  <p:childTnLst>
                                    <p:set>
                                      <p:cBhvr rctx="PPT">
                                        <p:cTn id="18" dur="indefinite"/>
                                        <p:tgtEl>
                                          <p:spTgt spid="184323">
                                            <p:txEl>
                                              <p:pRg st="5" end="5"/>
                                            </p:txEl>
                                          </p:spTgt>
                                        </p:tgtEl>
                                        <p:attrNameLst>
                                          <p:attrName>style.opacity</p:attrName>
                                        </p:attrNameLst>
                                      </p:cBhvr>
                                      <p:to>
                                        <p:strVal val="0.25"/>
                                      </p:to>
                                    </p:set>
                                    <p:animEffect filter="image" prLst="opacity: 0.25">
                                      <p:cBhvr rctx="IE">
                                        <p:cTn id="19" dur="indefinite"/>
                                        <p:tgtEl>
                                          <p:spTgt spid="184323">
                                            <p:txEl>
                                              <p:pRg st="5" end="5"/>
                                            </p:txEl>
                                          </p:spTgt>
                                        </p:tgtEl>
                                      </p:cBhvr>
                                    </p:animEffect>
                                  </p:childTnLst>
                                </p:cTn>
                              </p:par>
                              <p:par>
                                <p:cTn id="20" presetID="9" presetClass="emph" presetSubtype="0" nodeType="withEffect">
                                  <p:stCondLst>
                                    <p:cond delay="0"/>
                                  </p:stCondLst>
                                  <p:childTnLst>
                                    <p:set>
                                      <p:cBhvr rctx="PPT">
                                        <p:cTn id="21" dur="indefinite"/>
                                        <p:tgtEl>
                                          <p:spTgt spid="184323">
                                            <p:txEl>
                                              <p:pRg st="6" end="6"/>
                                            </p:txEl>
                                          </p:spTgt>
                                        </p:tgtEl>
                                        <p:attrNameLst>
                                          <p:attrName>style.opacity</p:attrName>
                                        </p:attrNameLst>
                                      </p:cBhvr>
                                      <p:to>
                                        <p:strVal val="0.25"/>
                                      </p:to>
                                    </p:set>
                                    <p:animEffect filter="image" prLst="opacity: 0.25">
                                      <p:cBhvr rctx="IE">
                                        <p:cTn id="22" dur="indefinite"/>
                                        <p:tgtEl>
                                          <p:spTgt spid="184323">
                                            <p:txEl>
                                              <p:pRg st="6" end="6"/>
                                            </p:txEl>
                                          </p:spTgt>
                                        </p:tgtEl>
                                      </p:cBhvr>
                                    </p:animEffect>
                                  </p:childTnLst>
                                </p:cTn>
                              </p:par>
                              <p:par>
                                <p:cTn id="23" presetID="9" presetClass="emph" presetSubtype="0" nodeType="withEffect">
                                  <p:stCondLst>
                                    <p:cond delay="0"/>
                                  </p:stCondLst>
                                  <p:childTnLst>
                                    <p:set>
                                      <p:cBhvr rctx="PPT">
                                        <p:cTn id="24" dur="indefinite"/>
                                        <p:tgtEl>
                                          <p:spTgt spid="184323">
                                            <p:txEl>
                                              <p:pRg st="7" end="7"/>
                                            </p:txEl>
                                          </p:spTgt>
                                        </p:tgtEl>
                                        <p:attrNameLst>
                                          <p:attrName>style.opacity</p:attrName>
                                        </p:attrNameLst>
                                      </p:cBhvr>
                                      <p:to>
                                        <p:strVal val="0.25"/>
                                      </p:to>
                                    </p:set>
                                    <p:animEffect filter="image" prLst="opacity: 0.25">
                                      <p:cBhvr rctx="IE">
                                        <p:cTn id="25" dur="indefinite"/>
                                        <p:tgtEl>
                                          <p:spTgt spid="184323">
                                            <p:txEl>
                                              <p:pRg st="7" end="7"/>
                                            </p:txEl>
                                          </p:spTgt>
                                        </p:tgtEl>
                                      </p:cBhvr>
                                    </p:animEffect>
                                  </p:childTnLst>
                                </p:cTn>
                              </p:par>
                              <p:par>
                                <p:cTn id="26" presetID="9" presetClass="emph" presetSubtype="0" nodeType="withEffect">
                                  <p:stCondLst>
                                    <p:cond delay="0"/>
                                  </p:stCondLst>
                                  <p:childTnLst>
                                    <p:set>
                                      <p:cBhvr rctx="PPT">
                                        <p:cTn id="27" dur="indefinite"/>
                                        <p:tgtEl>
                                          <p:spTgt spid="184323">
                                            <p:txEl>
                                              <p:pRg st="8" end="8"/>
                                            </p:txEl>
                                          </p:spTgt>
                                        </p:tgtEl>
                                        <p:attrNameLst>
                                          <p:attrName>style.opacity</p:attrName>
                                        </p:attrNameLst>
                                      </p:cBhvr>
                                      <p:to>
                                        <p:strVal val="0.25"/>
                                      </p:to>
                                    </p:set>
                                    <p:animEffect filter="image" prLst="opacity: 0.25">
                                      <p:cBhvr rctx="IE">
                                        <p:cTn id="28" dur="indefinite"/>
                                        <p:tgtEl>
                                          <p:spTgt spid="184323">
                                            <p:txEl>
                                              <p:pRg st="8" end="8"/>
                                            </p:txEl>
                                          </p:spTgt>
                                        </p:tgtEl>
                                      </p:cBhvr>
                                    </p:animEffect>
                                  </p:childTnLst>
                                </p:cTn>
                              </p:par>
                              <p:par>
                                <p:cTn id="29" presetID="9" presetClass="emph" presetSubtype="0" nodeType="withEffect">
                                  <p:stCondLst>
                                    <p:cond delay="0"/>
                                  </p:stCondLst>
                                  <p:childTnLst>
                                    <p:set>
                                      <p:cBhvr rctx="PPT">
                                        <p:cTn id="30" dur="indefinite"/>
                                        <p:tgtEl>
                                          <p:spTgt spid="184323">
                                            <p:txEl>
                                              <p:pRg st="9" end="9"/>
                                            </p:txEl>
                                          </p:spTgt>
                                        </p:tgtEl>
                                        <p:attrNameLst>
                                          <p:attrName>style.opacity</p:attrName>
                                        </p:attrNameLst>
                                      </p:cBhvr>
                                      <p:to>
                                        <p:strVal val="0.25"/>
                                      </p:to>
                                    </p:set>
                                    <p:animEffect filter="image" prLst="opacity: 0.25">
                                      <p:cBhvr rctx="IE">
                                        <p:cTn id="31" dur="indefinite"/>
                                        <p:tgtEl>
                                          <p:spTgt spid="184323">
                                            <p:txEl>
                                              <p:pRg st="9" end="9"/>
                                            </p:txEl>
                                          </p:spTgt>
                                        </p:tgtEl>
                                      </p:cBhvr>
                                    </p:animEffect>
                                  </p:childTnLst>
                                </p:cTn>
                              </p:par>
                              <p:par>
                                <p:cTn id="32" presetID="9" presetClass="emph" presetSubtype="0" nodeType="withEffect">
                                  <p:stCondLst>
                                    <p:cond delay="0"/>
                                  </p:stCondLst>
                                  <p:childTnLst>
                                    <p:set>
                                      <p:cBhvr rctx="PPT">
                                        <p:cTn id="33" dur="indefinite"/>
                                        <p:tgtEl>
                                          <p:spTgt spid="184324"/>
                                        </p:tgtEl>
                                        <p:attrNameLst>
                                          <p:attrName>style.opacity</p:attrName>
                                        </p:attrNameLst>
                                      </p:cBhvr>
                                      <p:to>
                                        <p:strVal val="0.25"/>
                                      </p:to>
                                    </p:set>
                                    <p:animEffect filter="image" prLst="opacity: 0.25">
                                      <p:cBhvr rctx="IE">
                                        <p:cTn id="34" dur="indefinite"/>
                                        <p:tgtEl>
                                          <p:spTgt spid="18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t>Waterfall Model</a:t>
            </a:r>
          </a:p>
        </p:txBody>
      </p:sp>
      <p:sp>
        <p:nvSpPr>
          <p:cNvPr id="184323" name="Rectangle 3"/>
          <p:cNvSpPr>
            <a:spLocks noGrp="1" noChangeArrowheads="1"/>
          </p:cNvSpPr>
          <p:nvPr>
            <p:ph sz="quarter" idx="1"/>
          </p:nvPr>
        </p:nvSpPr>
        <p:spPr/>
        <p:txBody>
          <a:bodyPr>
            <a:normAutofit/>
          </a:bodyPr>
          <a:lstStyle/>
          <a:p>
            <a:r>
              <a:rPr lang="en-US" dirty="0" smtClean="0"/>
              <a:t>Assumes project </a:t>
            </a:r>
            <a:r>
              <a:rPr lang="en-US" dirty="0" smtClean="0">
                <a:solidFill>
                  <a:schemeClr val="accent3"/>
                </a:solidFill>
              </a:rPr>
              <a:t>begins as clean slate</a:t>
            </a:r>
          </a:p>
          <a:p>
            <a:pPr lvl="1"/>
            <a:r>
              <a:rPr lang="en-US" dirty="0" smtClean="0">
                <a:solidFill>
                  <a:schemeClr val="accent1"/>
                </a:solidFill>
              </a:rPr>
              <a:t>Ends once coded</a:t>
            </a:r>
            <a:r>
              <a:rPr lang="en-US" dirty="0" smtClean="0"/>
              <a:t>; no maintenance planned</a:t>
            </a:r>
          </a:p>
          <a:p>
            <a:pPr lvl="1"/>
            <a:r>
              <a:rPr lang="en-US" dirty="0" smtClean="0"/>
              <a:t>Led to other name </a:t>
            </a:r>
            <a:r>
              <a:rPr lang="en-US" i="1" dirty="0" smtClean="0">
                <a:solidFill>
                  <a:srgbClr val="3891A7"/>
                </a:solidFill>
              </a:rPr>
              <a:t>Big Bang approach</a:t>
            </a:r>
          </a:p>
          <a:p>
            <a:pPr lvl="1"/>
            <a:r>
              <a:rPr lang="en-US" dirty="0" smtClean="0">
                <a:solidFill>
                  <a:srgbClr val="3891A7"/>
                </a:solidFill>
              </a:rPr>
              <a:t>Unlikely ever this clean</a:t>
            </a:r>
            <a:r>
              <a:rPr lang="en-US" dirty="0" smtClean="0"/>
              <a:t>, especially now</a:t>
            </a:r>
          </a:p>
          <a:p>
            <a:r>
              <a:rPr lang="en-US" dirty="0" smtClean="0"/>
              <a:t>Requirements </a:t>
            </a:r>
            <a:r>
              <a:rPr lang="en-US" dirty="0" smtClean="0">
                <a:solidFill>
                  <a:schemeClr val="accent3"/>
                </a:solidFill>
              </a:rPr>
              <a:t>begins with meetings</a:t>
            </a:r>
          </a:p>
          <a:p>
            <a:pPr lvl="1"/>
            <a:r>
              <a:rPr lang="en-US" b="1" dirty="0" smtClean="0">
                <a:solidFill>
                  <a:schemeClr val="accent1"/>
                </a:solidFill>
              </a:rPr>
              <a:t>Only </a:t>
            </a:r>
            <a:r>
              <a:rPr lang="en-US" dirty="0" smtClean="0">
                <a:solidFill>
                  <a:schemeClr val="accent1"/>
                </a:solidFill>
              </a:rPr>
              <a:t>chance for client </a:t>
            </a:r>
            <a:r>
              <a:rPr lang="en-US" dirty="0" smtClean="0"/>
              <a:t>to provide input</a:t>
            </a:r>
          </a:p>
          <a:p>
            <a:pPr lvl="1"/>
            <a:r>
              <a:rPr lang="en-US" dirty="0" smtClean="0"/>
              <a:t>Working together to</a:t>
            </a:r>
            <a:r>
              <a:rPr lang="en-US" dirty="0" smtClean="0">
                <a:solidFill>
                  <a:schemeClr val="accent1"/>
                </a:solidFill>
              </a:rPr>
              <a:t> define project</a:t>
            </a:r>
          </a:p>
          <a:p>
            <a:pPr lvl="1"/>
            <a:r>
              <a:rPr lang="en-US" dirty="0" smtClean="0">
                <a:solidFill>
                  <a:schemeClr val="accent1"/>
                </a:solidFill>
              </a:rPr>
              <a:t>Ends with contract</a:t>
            </a:r>
            <a:r>
              <a:rPr lang="en-US" dirty="0" smtClean="0"/>
              <a:t> specifying result</a:t>
            </a:r>
          </a:p>
          <a:p>
            <a:pPr lvl="1"/>
            <a:r>
              <a:rPr lang="en-US" dirty="0" smtClean="0"/>
              <a:t>Once contract signed, </a:t>
            </a:r>
            <a:r>
              <a:rPr lang="en-US" dirty="0" smtClean="0">
                <a:solidFill>
                  <a:schemeClr val="accent1"/>
                </a:solidFill>
              </a:rPr>
              <a:t>client goes away</a:t>
            </a:r>
          </a:p>
          <a:p>
            <a:pPr lvl="1"/>
            <a:r>
              <a:rPr lang="en-US" dirty="0" smtClean="0">
                <a:solidFill>
                  <a:schemeClr val="accent1"/>
                </a:solidFill>
              </a:rPr>
              <a:t>No further interaction</a:t>
            </a:r>
            <a:r>
              <a:rPr lang="en-US" dirty="0" smtClean="0"/>
              <a:t> until delivery</a:t>
            </a:r>
          </a:p>
        </p:txBody>
      </p:sp>
      <p:pic>
        <p:nvPicPr>
          <p:cNvPr id="184324" name="Picture 4" descr="file:///C:/Documents%20and%20Settings/Steve/My%20Documents/=se7%20PowerPoints=/=jpegs=/=Chapter%2002=/sch91264_0203.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89700" y="1828800"/>
            <a:ext cx="2654300" cy="4343400"/>
          </a:xfrm>
          <a:prstGeom prst="rect">
            <a:avLst/>
          </a:prstGeom>
          <a:noFill/>
          <a:ln w="9525">
            <a:noFill/>
            <a:miter lim="800000"/>
            <a:headEnd/>
            <a:tailEnd/>
          </a:ln>
          <a:effectLst/>
        </p:spPr>
      </p:pic>
    </p:spTree>
    <p:extLst>
      <p:ext uri="{BB962C8B-B14F-4D97-AF65-F5344CB8AC3E}">
        <p14:creationId xmlns:p14="http://schemas.microsoft.com/office/powerpoint/2010/main" val="44088864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t>Waterfall Model</a:t>
            </a:r>
          </a:p>
        </p:txBody>
      </p:sp>
      <p:sp>
        <p:nvSpPr>
          <p:cNvPr id="184323" name="Rectangle 3"/>
          <p:cNvSpPr>
            <a:spLocks noGrp="1" noChangeArrowheads="1"/>
          </p:cNvSpPr>
          <p:nvPr>
            <p:ph sz="quarter" idx="1"/>
          </p:nvPr>
        </p:nvSpPr>
        <p:spPr>
          <a:xfrm>
            <a:off x="612648" y="1600200"/>
            <a:ext cx="8153400" cy="5181600"/>
          </a:xfrm>
        </p:spPr>
        <p:txBody>
          <a:bodyPr>
            <a:normAutofit lnSpcReduction="10000"/>
          </a:bodyPr>
          <a:lstStyle/>
          <a:p>
            <a:r>
              <a:rPr lang="en-US" dirty="0" smtClean="0">
                <a:solidFill>
                  <a:schemeClr val="accent3"/>
                </a:solidFill>
              </a:rPr>
              <a:t>Analysts use contract </a:t>
            </a:r>
            <a:r>
              <a:rPr lang="en-US" dirty="0" smtClean="0"/>
              <a:t>to develop ideas</a:t>
            </a:r>
          </a:p>
          <a:p>
            <a:pPr lvl="1"/>
            <a:r>
              <a:rPr lang="en-US" dirty="0" smtClean="0">
                <a:solidFill>
                  <a:srgbClr val="000000"/>
                </a:solidFill>
              </a:rPr>
              <a:t>Will create </a:t>
            </a:r>
            <a:r>
              <a:rPr lang="en-US" dirty="0" smtClean="0">
                <a:solidFill>
                  <a:schemeClr val="accent1"/>
                </a:solidFill>
              </a:rPr>
              <a:t>models, schema, business logic</a:t>
            </a:r>
            <a:endParaRPr lang="en-US" dirty="0" smtClean="0"/>
          </a:p>
          <a:p>
            <a:pPr lvl="1"/>
            <a:r>
              <a:rPr lang="en-US" dirty="0" smtClean="0">
                <a:solidFill>
                  <a:schemeClr val="accent1"/>
                </a:solidFill>
              </a:rPr>
              <a:t>But starts with check </a:t>
            </a:r>
            <a:r>
              <a:rPr lang="en-US" dirty="0" smtClean="0"/>
              <a:t>of contract</a:t>
            </a:r>
          </a:p>
          <a:p>
            <a:pPr lvl="1"/>
            <a:r>
              <a:rPr lang="en-US" dirty="0" smtClean="0"/>
              <a:t>Looking for </a:t>
            </a:r>
            <a:r>
              <a:rPr lang="en-US" dirty="0" smtClean="0">
                <a:solidFill>
                  <a:srgbClr val="3891A7"/>
                </a:solidFill>
              </a:rPr>
              <a:t>inconsistencies or ambiguities</a:t>
            </a:r>
          </a:p>
          <a:p>
            <a:pPr lvl="1"/>
            <a:r>
              <a:rPr lang="en-US" dirty="0" smtClean="0">
                <a:solidFill>
                  <a:srgbClr val="3891A7"/>
                </a:solidFill>
              </a:rPr>
              <a:t>Very limited window </a:t>
            </a:r>
            <a:r>
              <a:rPr lang="en-US" dirty="0" smtClean="0"/>
              <a:t>to flag mistakes</a:t>
            </a:r>
          </a:p>
          <a:p>
            <a:pPr lvl="1"/>
            <a:r>
              <a:rPr lang="en-US" dirty="0"/>
              <a:t>Hands results to the</a:t>
            </a:r>
            <a:r>
              <a:rPr lang="en-US" i="1" dirty="0" smtClean="0">
                <a:solidFill>
                  <a:srgbClr val="3891A7"/>
                </a:solidFill>
              </a:rPr>
              <a:t> </a:t>
            </a:r>
            <a:r>
              <a:rPr lang="en-US" dirty="0" smtClean="0">
                <a:solidFill>
                  <a:srgbClr val="3891A7"/>
                </a:solidFill>
              </a:rPr>
              <a:t>project design team</a:t>
            </a:r>
          </a:p>
          <a:p>
            <a:pPr lvl="6"/>
            <a:endParaRPr lang="en-US" sz="400" dirty="0" smtClean="0">
              <a:solidFill>
                <a:srgbClr val="3891A7"/>
              </a:solidFill>
            </a:endParaRPr>
          </a:p>
          <a:p>
            <a:r>
              <a:rPr lang="en-US" dirty="0" smtClean="0">
                <a:solidFill>
                  <a:schemeClr val="accent3"/>
                </a:solidFill>
              </a:rPr>
              <a:t>Design outlines code </a:t>
            </a:r>
            <a:r>
              <a:rPr lang="en-US" dirty="0" smtClean="0"/>
              <a:t>to be written</a:t>
            </a:r>
            <a:endParaRPr lang="en-US" dirty="0" smtClean="0">
              <a:solidFill>
                <a:schemeClr val="accent3"/>
              </a:solidFill>
            </a:endParaRPr>
          </a:p>
          <a:p>
            <a:pPr lvl="1"/>
            <a:r>
              <a:rPr lang="en-US" dirty="0" smtClean="0">
                <a:solidFill>
                  <a:schemeClr val="accent1"/>
                </a:solidFill>
              </a:rPr>
              <a:t>Specifies classes &amp; routines </a:t>
            </a:r>
            <a:r>
              <a:rPr lang="en-US" dirty="0" smtClean="0"/>
              <a:t>needed</a:t>
            </a:r>
          </a:p>
          <a:p>
            <a:pPr lvl="1"/>
            <a:r>
              <a:rPr lang="en-US" dirty="0" smtClean="0"/>
              <a:t>Can also include </a:t>
            </a:r>
            <a:r>
              <a:rPr lang="en-US" dirty="0" smtClean="0">
                <a:solidFill>
                  <a:srgbClr val="3891A7"/>
                </a:solidFill>
              </a:rPr>
              <a:t>hardware architecture</a:t>
            </a:r>
          </a:p>
          <a:p>
            <a:pPr lvl="1"/>
            <a:r>
              <a:rPr lang="en-US" dirty="0" smtClean="0">
                <a:solidFill>
                  <a:srgbClr val="3891A7"/>
                </a:solidFill>
              </a:rPr>
              <a:t>Must fit models &amp; schema </a:t>
            </a:r>
            <a:r>
              <a:rPr lang="en-US" dirty="0" smtClean="0"/>
              <a:t>from before</a:t>
            </a:r>
          </a:p>
          <a:p>
            <a:pPr lvl="1"/>
            <a:r>
              <a:rPr lang="en-US" dirty="0" smtClean="0"/>
              <a:t>Often gets </a:t>
            </a:r>
            <a:r>
              <a:rPr lang="en-US" dirty="0" smtClean="0">
                <a:solidFill>
                  <a:schemeClr val="accent1"/>
                </a:solidFill>
              </a:rPr>
              <a:t>down to algorithmic level</a:t>
            </a:r>
          </a:p>
        </p:txBody>
      </p:sp>
      <p:pic>
        <p:nvPicPr>
          <p:cNvPr id="184324" name="Picture 4" descr="file:///C:/Documents%20and%20Settings/Steve/My%20Documents/=se7%20PowerPoints=/=jpegs=/=Chapter%2002=/sch91264_0203.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89700" y="1828800"/>
            <a:ext cx="2654300" cy="4343400"/>
          </a:xfrm>
          <a:prstGeom prst="rect">
            <a:avLst/>
          </a:prstGeom>
          <a:noFill/>
          <a:ln w="9525">
            <a:noFill/>
            <a:miter lim="800000"/>
            <a:headEnd/>
            <a:tailEnd/>
          </a:ln>
          <a:effectLst/>
        </p:spPr>
      </p:pic>
    </p:spTree>
    <p:extLst>
      <p:ext uri="{BB962C8B-B14F-4D97-AF65-F5344CB8AC3E}">
        <p14:creationId xmlns:p14="http://schemas.microsoft.com/office/powerpoint/2010/main" val="11232385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t>Waterfall Model</a:t>
            </a:r>
          </a:p>
        </p:txBody>
      </p:sp>
      <p:sp>
        <p:nvSpPr>
          <p:cNvPr id="184323" name="Rectangle 3"/>
          <p:cNvSpPr>
            <a:spLocks noGrp="1" noChangeArrowheads="1"/>
          </p:cNvSpPr>
          <p:nvPr>
            <p:ph sz="quarter" idx="1"/>
          </p:nvPr>
        </p:nvSpPr>
        <p:spPr>
          <a:xfrm>
            <a:off x="612648" y="1600200"/>
            <a:ext cx="8153400" cy="5181600"/>
          </a:xfrm>
        </p:spPr>
        <p:txBody>
          <a:bodyPr>
            <a:noAutofit/>
          </a:bodyPr>
          <a:lstStyle/>
          <a:p>
            <a:r>
              <a:rPr lang="en-US" dirty="0" smtClean="0">
                <a:solidFill>
                  <a:schemeClr val="accent3"/>
                </a:solidFill>
              </a:rPr>
              <a:t>Implementation </a:t>
            </a:r>
            <a:r>
              <a:rPr lang="en-US" dirty="0" smtClean="0"/>
              <a:t>is for the coders</a:t>
            </a:r>
          </a:p>
          <a:p>
            <a:pPr lvl="1"/>
            <a:r>
              <a:rPr lang="en-US" dirty="0" smtClean="0">
                <a:solidFill>
                  <a:srgbClr val="000000"/>
                </a:solidFill>
              </a:rPr>
              <a:t>Start with time to </a:t>
            </a:r>
            <a:r>
              <a:rPr lang="en-US" dirty="0" smtClean="0">
                <a:solidFill>
                  <a:schemeClr val="accent1"/>
                </a:solidFill>
              </a:rPr>
              <a:t>find design problems</a:t>
            </a:r>
          </a:p>
          <a:p>
            <a:pPr lvl="1"/>
            <a:r>
              <a:rPr lang="en-US" dirty="0" smtClean="0">
                <a:solidFill>
                  <a:schemeClr val="accent1"/>
                </a:solidFill>
              </a:rPr>
              <a:t>Then match design </a:t>
            </a:r>
            <a:r>
              <a:rPr lang="en-US" dirty="0" smtClean="0"/>
              <a:t>in code written</a:t>
            </a:r>
          </a:p>
          <a:p>
            <a:pPr lvl="1"/>
            <a:r>
              <a:rPr lang="en-US" dirty="0" smtClean="0"/>
              <a:t>Only job is to </a:t>
            </a:r>
            <a:r>
              <a:rPr lang="en-US" dirty="0" smtClean="0">
                <a:solidFill>
                  <a:schemeClr val="accent1"/>
                </a:solidFill>
              </a:rPr>
              <a:t>match design given them</a:t>
            </a:r>
          </a:p>
          <a:p>
            <a:pPr lvl="1"/>
            <a:r>
              <a:rPr lang="en-US" dirty="0" smtClean="0">
                <a:solidFill>
                  <a:srgbClr val="3891A7"/>
                </a:solidFill>
              </a:rPr>
              <a:t>Client returns at end </a:t>
            </a:r>
            <a:r>
              <a:rPr lang="en-US" dirty="0" smtClean="0"/>
              <a:t>to take baseline</a:t>
            </a:r>
          </a:p>
          <a:p>
            <a:pPr lvl="6"/>
            <a:endParaRPr lang="en-US" sz="400" dirty="0" smtClean="0">
              <a:solidFill>
                <a:srgbClr val="3891A7"/>
              </a:solidFill>
            </a:endParaRPr>
          </a:p>
          <a:p>
            <a:r>
              <a:rPr lang="en-US" dirty="0" smtClean="0">
                <a:solidFill>
                  <a:schemeClr val="accent3"/>
                </a:solidFill>
              </a:rPr>
              <a:t>Extremely efficient </a:t>
            </a:r>
            <a:r>
              <a:rPr lang="en-US" dirty="0" smtClean="0"/>
              <a:t>when it works</a:t>
            </a:r>
            <a:endParaRPr lang="en-US" dirty="0" smtClean="0">
              <a:solidFill>
                <a:schemeClr val="accent3"/>
              </a:solidFill>
            </a:endParaRPr>
          </a:p>
          <a:p>
            <a:pPr lvl="1"/>
            <a:r>
              <a:rPr lang="en-US" dirty="0" smtClean="0">
                <a:solidFill>
                  <a:srgbClr val="000000"/>
                </a:solidFill>
              </a:rPr>
              <a:t>Revolutionary like </a:t>
            </a:r>
            <a:r>
              <a:rPr lang="en-US" dirty="0" smtClean="0">
                <a:solidFill>
                  <a:schemeClr val="accent1"/>
                </a:solidFill>
              </a:rPr>
              <a:t>Ford’s assembly line</a:t>
            </a:r>
          </a:p>
          <a:p>
            <a:pPr lvl="1"/>
            <a:r>
              <a:rPr lang="en-US" dirty="0" smtClean="0">
                <a:solidFill>
                  <a:schemeClr val="accent1"/>
                </a:solidFill>
              </a:rPr>
              <a:t>Strengths used </a:t>
            </a:r>
            <a:r>
              <a:rPr lang="en-US" dirty="0" smtClean="0">
                <a:solidFill>
                  <a:srgbClr val="000000"/>
                </a:solidFill>
              </a:rPr>
              <a:t>due to specialization</a:t>
            </a:r>
          </a:p>
          <a:p>
            <a:pPr lvl="1"/>
            <a:r>
              <a:rPr lang="en-US" dirty="0" smtClean="0">
                <a:solidFill>
                  <a:srgbClr val="000000"/>
                </a:solidFill>
              </a:rPr>
              <a:t>With all info, </a:t>
            </a:r>
            <a:r>
              <a:rPr lang="en-US" dirty="0" smtClean="0">
                <a:solidFill>
                  <a:srgbClr val="3891A7"/>
                </a:solidFill>
              </a:rPr>
              <a:t>best decisions possible</a:t>
            </a:r>
          </a:p>
        </p:txBody>
      </p:sp>
      <p:pic>
        <p:nvPicPr>
          <p:cNvPr id="184324" name="Picture 4" descr="file:///C:/Documents%20and%20Settings/Steve/My%20Documents/=se7%20PowerPoints=/=jpegs=/=Chapter%2002=/sch91264_0203.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89700" y="1828800"/>
            <a:ext cx="2654300" cy="4343400"/>
          </a:xfrm>
          <a:prstGeom prst="rect">
            <a:avLst/>
          </a:prstGeom>
          <a:noFill/>
          <a:ln w="9525">
            <a:noFill/>
            <a:miter lim="800000"/>
            <a:headEnd/>
            <a:tailEnd/>
          </a:ln>
          <a:effectLst/>
        </p:spPr>
      </p:pic>
    </p:spTree>
    <p:extLst>
      <p:ext uri="{BB962C8B-B14F-4D97-AF65-F5344CB8AC3E}">
        <p14:creationId xmlns:p14="http://schemas.microsoft.com/office/powerpoint/2010/main" val="193176921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 Model</a:t>
            </a:r>
            <a:endParaRPr lang="en-US" dirty="0"/>
          </a:p>
        </p:txBody>
      </p:sp>
      <p:sp>
        <p:nvSpPr>
          <p:cNvPr id="3" name="Content Placeholder 2"/>
          <p:cNvSpPr>
            <a:spLocks noGrp="1"/>
          </p:cNvSpPr>
          <p:nvPr>
            <p:ph sz="quarter" idx="1"/>
          </p:nvPr>
        </p:nvSpPr>
        <p:spPr/>
        <p:txBody>
          <a:bodyPr/>
          <a:lstStyle/>
          <a:p>
            <a:r>
              <a:rPr lang="en-US" dirty="0" smtClean="0"/>
              <a:t>Useful when:</a:t>
            </a:r>
          </a:p>
          <a:p>
            <a:pPr lvl="1"/>
            <a:r>
              <a:rPr lang="en-US" dirty="0" smtClean="0">
                <a:solidFill>
                  <a:schemeClr val="accent3"/>
                </a:solidFill>
              </a:rPr>
              <a:t>Client knows </a:t>
            </a:r>
            <a:r>
              <a:rPr lang="en-US" dirty="0" smtClean="0"/>
              <a:t>what they need</a:t>
            </a:r>
          </a:p>
          <a:p>
            <a:pPr lvl="1"/>
            <a:r>
              <a:rPr lang="en-US" dirty="0" smtClean="0"/>
              <a:t>Needs can be </a:t>
            </a:r>
            <a:r>
              <a:rPr lang="en-US" dirty="0" smtClean="0">
                <a:solidFill>
                  <a:srgbClr val="C32D2E"/>
                </a:solidFill>
              </a:rPr>
              <a:t>fully documented &amp; described</a:t>
            </a:r>
          </a:p>
          <a:p>
            <a:pPr lvl="1"/>
            <a:r>
              <a:rPr lang="en-US" dirty="0" smtClean="0">
                <a:solidFill>
                  <a:srgbClr val="C32D2E"/>
                </a:solidFill>
              </a:rPr>
              <a:t>Little-to-no interaction sought </a:t>
            </a:r>
            <a:r>
              <a:rPr lang="en-US" dirty="0" smtClean="0"/>
              <a:t>while developed</a:t>
            </a:r>
          </a:p>
          <a:p>
            <a:pPr lvl="1"/>
            <a:r>
              <a:rPr lang="en-US" dirty="0" smtClean="0"/>
              <a:t>Large organization </a:t>
            </a:r>
            <a:r>
              <a:rPr lang="en-US" dirty="0" smtClean="0">
                <a:solidFill>
                  <a:srgbClr val="C32D2E"/>
                </a:solidFill>
              </a:rPr>
              <a:t>able to keep specialists</a:t>
            </a:r>
          </a:p>
          <a:p>
            <a:pPr lvl="1"/>
            <a:r>
              <a:rPr lang="en-US" dirty="0" smtClean="0">
                <a:solidFill>
                  <a:srgbClr val="C32D2E"/>
                </a:solidFill>
              </a:rPr>
              <a:t>Maintenance &amp; updates</a:t>
            </a:r>
            <a:r>
              <a:rPr lang="en-US" dirty="0" smtClean="0">
                <a:solidFill>
                  <a:schemeClr val="accent3"/>
                </a:solidFill>
              </a:rPr>
              <a:t> unimportant</a:t>
            </a:r>
            <a:r>
              <a:rPr lang="en-US" dirty="0" smtClean="0"/>
              <a:t>/not on the table</a:t>
            </a:r>
          </a:p>
          <a:p>
            <a:endParaRPr lang="en-US" dirty="0" smtClean="0">
              <a:solidFill>
                <a:srgbClr val="C32D2E"/>
              </a:solidFill>
            </a:endParaRPr>
          </a:p>
          <a:p>
            <a:r>
              <a:rPr lang="en-US" dirty="0" smtClean="0"/>
              <a:t>Not useful when:</a:t>
            </a:r>
          </a:p>
          <a:p>
            <a:pPr lvl="1"/>
            <a:r>
              <a:rPr lang="en-US" dirty="0" smtClean="0"/>
              <a:t>You are developing products in the 21</a:t>
            </a:r>
            <a:r>
              <a:rPr lang="en-US" baseline="30000" dirty="0" smtClean="0"/>
              <a:t>st</a:t>
            </a:r>
            <a:r>
              <a:rPr lang="en-US" dirty="0" smtClean="0"/>
              <a:t> century</a:t>
            </a:r>
          </a:p>
        </p:txBody>
      </p:sp>
    </p:spTree>
    <p:extLst>
      <p:ext uri="{BB962C8B-B14F-4D97-AF65-F5344CB8AC3E}">
        <p14:creationId xmlns:p14="http://schemas.microsoft.com/office/powerpoint/2010/main" val="18805478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6" name="Rectangle 160"/>
          <p:cNvSpPr>
            <a:spLocks noGrp="1" noChangeArrowheads="1"/>
          </p:cNvSpPr>
          <p:nvPr>
            <p:ph type="title"/>
          </p:nvPr>
        </p:nvSpPr>
        <p:spPr/>
        <p:txBody>
          <a:bodyPr/>
          <a:lstStyle/>
          <a:p>
            <a:r>
              <a:rPr lang="en-GB" smtClean="0"/>
              <a:t>Course Grading</a:t>
            </a:r>
            <a:endParaRPr lang="en-GB" dirty="0"/>
          </a:p>
        </p:txBody>
      </p:sp>
      <p:sp>
        <p:nvSpPr>
          <p:cNvPr id="7" name="Content Placeholder 6"/>
          <p:cNvSpPr>
            <a:spLocks noGrp="1"/>
          </p:cNvSpPr>
          <p:nvPr>
            <p:ph sz="quarter" idx="1"/>
          </p:nvPr>
        </p:nvSpPr>
        <p:spPr>
          <a:xfrm>
            <a:off x="612648" y="1600200"/>
            <a:ext cx="8531352" cy="5257800"/>
          </a:xfrm>
        </p:spPr>
        <p:txBody>
          <a:bodyPr>
            <a:normAutofit/>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r>
              <a:rPr lang="en-US" dirty="0"/>
              <a:t>This class only </a:t>
            </a:r>
            <a:r>
              <a:rPr lang="en-US" dirty="0">
                <a:solidFill>
                  <a:schemeClr val="accent3"/>
                </a:solidFill>
              </a:rPr>
              <a:t>11 meetings over the 6 weeks</a:t>
            </a:r>
          </a:p>
          <a:p>
            <a:r>
              <a:rPr lang="en-US" dirty="0">
                <a:solidFill>
                  <a:schemeClr val="accent3"/>
                </a:solidFill>
              </a:rPr>
              <a:t>Material important</a:t>
            </a:r>
            <a:r>
              <a:rPr lang="en-US" dirty="0"/>
              <a:t>, but cannot overload students</a:t>
            </a:r>
          </a:p>
          <a:p>
            <a:pPr lvl="1"/>
            <a:r>
              <a:rPr lang="en-US" dirty="0"/>
              <a:t>Different rules in summer, must </a:t>
            </a:r>
            <a:r>
              <a:rPr lang="en-US" dirty="0">
                <a:solidFill>
                  <a:schemeClr val="accent1"/>
                </a:solidFill>
              </a:rPr>
              <a:t>rely upon your maturity</a:t>
            </a:r>
          </a:p>
          <a:p>
            <a:pPr lvl="1"/>
            <a:r>
              <a:rPr lang="en-US" dirty="0">
                <a:solidFill>
                  <a:schemeClr val="accent1"/>
                </a:solidFill>
              </a:rPr>
              <a:t>Class </a:t>
            </a:r>
            <a:r>
              <a:rPr lang="en-US" dirty="0" smtClean="0">
                <a:solidFill>
                  <a:schemeClr val="accent1"/>
                </a:solidFill>
              </a:rPr>
              <a:t>time = short lecture + work </a:t>
            </a:r>
            <a:r>
              <a:rPr lang="en-US" dirty="0"/>
              <a:t>on term project</a:t>
            </a:r>
          </a:p>
        </p:txBody>
      </p:sp>
      <p:graphicFrame>
        <p:nvGraphicFramePr>
          <p:cNvPr id="9400" name="Group 184"/>
          <p:cNvGraphicFramePr>
            <a:graphicFrameLocks noGrp="1"/>
          </p:cNvGraphicFramePr>
          <p:nvPr>
            <p:extLst>
              <p:ext uri="{D42A27DB-BD31-4B8C-83A1-F6EECF244321}">
                <p14:modId xmlns:p14="http://schemas.microsoft.com/office/powerpoint/2010/main" val="840789915"/>
              </p:ext>
            </p:extLst>
          </p:nvPr>
        </p:nvGraphicFramePr>
        <p:xfrm>
          <a:off x="1676400" y="1676400"/>
          <a:ext cx="6019800" cy="2438400"/>
        </p:xfrm>
        <a:graphic>
          <a:graphicData uri="http://schemas.openxmlformats.org/drawingml/2006/table">
            <a:tbl>
              <a:tblPr/>
              <a:tblGrid>
                <a:gridCol w="3886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dblStrike" cap="none" normalizeH="0" baseline="0" dirty="0" smtClean="0">
                          <a:ln>
                            <a:noFill/>
                          </a:ln>
                          <a:solidFill>
                            <a:schemeClr val="accent1"/>
                          </a:solidFill>
                          <a:effectLst/>
                          <a:latin typeface="Trebuchet MS" pitchFamily="34" charset="0"/>
                        </a:rPr>
                        <a:t>Quizzes</a:t>
                      </a:r>
                    </a:p>
                  </a:txBody>
                  <a:tcPr anchor="ctr"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dblStrike" cap="none" normalizeH="0" baseline="0" dirty="0" smtClean="0">
                          <a:ln>
                            <a:noFill/>
                          </a:ln>
                          <a:solidFill>
                            <a:schemeClr val="accent1"/>
                          </a:solidFill>
                          <a:effectLst/>
                          <a:latin typeface="Trebuchet MS" pitchFamily="34" charset="0"/>
                        </a:rPr>
                        <a:t>0%</a:t>
                      </a:r>
                    </a:p>
                  </a:txBody>
                  <a:tcPr anchor="ctr"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dblStrike" cap="none" normalizeH="0" baseline="0" dirty="0" smtClean="0">
                          <a:ln>
                            <a:noFill/>
                          </a:ln>
                          <a:solidFill>
                            <a:schemeClr val="accent3"/>
                          </a:solidFill>
                          <a:effectLst/>
                          <a:latin typeface="Trebuchet MS" pitchFamily="34" charset="0"/>
                        </a:rPr>
                        <a:t>Midterm</a:t>
                      </a:r>
                    </a:p>
                  </a:txBody>
                  <a:tcPr anchor="ctr" horzOverflow="overflow">
                    <a:lnL w="38100" cap="flat" cmpd="sng" algn="ctr">
                      <a:solidFill>
                        <a:schemeClr val="tx1"/>
                      </a:solidFill>
                      <a:prstDash val="solid"/>
                      <a:round/>
                      <a:headEnd type="none" w="med" len="med"/>
                      <a:tailEnd type="none" w="med" len="med"/>
                    </a:lnL>
                    <a:lnR>
                      <a:noFill/>
                    </a:lnR>
                    <a:lnT w="38100" cap="flat" cmpd="sng" algn="ctr">
                      <a:no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dblStrike" cap="none" normalizeH="0" baseline="0" dirty="0" smtClean="0">
                          <a:ln>
                            <a:noFill/>
                          </a:ln>
                          <a:solidFill>
                            <a:schemeClr val="accent3"/>
                          </a:solidFill>
                          <a:effectLst/>
                          <a:latin typeface="Trebuchet MS" pitchFamily="34" charset="0"/>
                        </a:rPr>
                        <a:t>0%</a:t>
                      </a:r>
                    </a:p>
                  </a:txBody>
                  <a:tcPr anchor="ctr" horzOverflow="overflow">
                    <a:lnL>
                      <a:noFill/>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dblStrike" cap="none" normalizeH="0" baseline="0" dirty="0" smtClean="0">
                          <a:ln>
                            <a:noFill/>
                          </a:ln>
                          <a:solidFill>
                            <a:schemeClr val="accent1"/>
                          </a:solidFill>
                          <a:effectLst/>
                          <a:latin typeface="Trebuchet MS" pitchFamily="34" charset="0"/>
                        </a:rPr>
                        <a:t>Final</a:t>
                      </a:r>
                    </a:p>
                  </a:txBody>
                  <a:tcPr anchor="ctr"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dblStrike" cap="none" normalizeH="0" baseline="0" dirty="0" smtClean="0">
                          <a:ln>
                            <a:noFill/>
                          </a:ln>
                          <a:solidFill>
                            <a:schemeClr val="accent1"/>
                          </a:solidFill>
                          <a:effectLst/>
                          <a:latin typeface="Trebuchet MS" pitchFamily="34" charset="0"/>
                        </a:rPr>
                        <a:t>0%</a:t>
                      </a:r>
                    </a:p>
                  </a:txBody>
                  <a:tcPr anchor="ctr"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dblStrike" cap="none" normalizeH="0" baseline="0" dirty="0" smtClean="0">
                          <a:ln>
                            <a:noFill/>
                          </a:ln>
                          <a:solidFill>
                            <a:schemeClr val="accent3"/>
                          </a:solidFill>
                          <a:effectLst/>
                          <a:latin typeface="Trebuchet MS" pitchFamily="34" charset="0"/>
                        </a:rPr>
                        <a:t>Homework</a:t>
                      </a:r>
                    </a:p>
                  </a:txBody>
                  <a:tcPr anchor="ctr" horzOverflow="overflow">
                    <a:lnL w="381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dblStrike" cap="none" normalizeH="0" baseline="0" dirty="0" smtClean="0">
                          <a:ln>
                            <a:noFill/>
                          </a:ln>
                          <a:solidFill>
                            <a:schemeClr val="accent3"/>
                          </a:solidFill>
                          <a:effectLst/>
                          <a:latin typeface="Trebuchet MS" pitchFamily="34" charset="0"/>
                        </a:rPr>
                        <a:t>0%</a:t>
                      </a:r>
                    </a:p>
                  </a:txBody>
                  <a:tcPr anchor="ctr"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4114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smtClean="0">
                          <a:ln>
                            <a:noFill/>
                          </a:ln>
                          <a:solidFill>
                            <a:schemeClr val="accent1"/>
                          </a:solidFill>
                          <a:effectLst/>
                          <a:latin typeface="Trebuchet MS" pitchFamily="34" charset="0"/>
                        </a:rPr>
                        <a:t>Course Project</a:t>
                      </a:r>
                    </a:p>
                  </a:txBody>
                  <a:tcPr anchor="ctr" horzOverflow="overflow">
                    <a:lnL w="381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smtClean="0">
                          <a:ln>
                            <a:noFill/>
                          </a:ln>
                          <a:solidFill>
                            <a:schemeClr val="accent1"/>
                          </a:solidFill>
                          <a:effectLst/>
                          <a:latin typeface="Trebuchet MS" pitchFamily="34" charset="0"/>
                        </a:rPr>
                        <a:t>100%</a:t>
                      </a:r>
                    </a:p>
                  </a:txBody>
                  <a:tcPr anchor="ctr"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5770363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a:t>Moving Target Problem</a:t>
            </a:r>
          </a:p>
        </p:txBody>
      </p:sp>
      <p:sp>
        <p:nvSpPr>
          <p:cNvPr id="186371" name="Rectangle 3"/>
          <p:cNvSpPr>
            <a:spLocks noGrp="1" noChangeArrowheads="1"/>
          </p:cNvSpPr>
          <p:nvPr>
            <p:ph sz="quarter" idx="1"/>
          </p:nvPr>
        </p:nvSpPr>
        <p:spPr>
          <a:xfrm>
            <a:off x="457200" y="1719263"/>
            <a:ext cx="8229600" cy="4833937"/>
          </a:xfrm>
        </p:spPr>
        <p:txBody>
          <a:bodyPr>
            <a:normAutofit/>
          </a:bodyPr>
          <a:lstStyle/>
          <a:p>
            <a:pPr>
              <a:lnSpc>
                <a:spcPct val="90000"/>
              </a:lnSpc>
            </a:pPr>
            <a:r>
              <a:rPr lang="en-US" dirty="0">
                <a:solidFill>
                  <a:schemeClr val="accent3"/>
                </a:solidFill>
              </a:rPr>
              <a:t>Requirements </a:t>
            </a:r>
            <a:r>
              <a:rPr lang="en-US" dirty="0" smtClean="0">
                <a:solidFill>
                  <a:schemeClr val="accent3"/>
                </a:solidFill>
              </a:rPr>
              <a:t>may change</a:t>
            </a:r>
            <a:r>
              <a:rPr lang="en-US" dirty="0" smtClean="0"/>
              <a:t> during development</a:t>
            </a:r>
            <a:endParaRPr lang="en-US" dirty="0"/>
          </a:p>
          <a:p>
            <a:pPr lvl="1">
              <a:lnSpc>
                <a:spcPct val="90000"/>
              </a:lnSpc>
            </a:pPr>
            <a:r>
              <a:rPr lang="en-US" dirty="0"/>
              <a:t>Changes </a:t>
            </a:r>
            <a:r>
              <a:rPr lang="en-US" dirty="0">
                <a:solidFill>
                  <a:schemeClr val="accent1"/>
                </a:solidFill>
              </a:rPr>
              <a:t>may be important, but…</a:t>
            </a:r>
          </a:p>
          <a:p>
            <a:pPr lvl="1">
              <a:lnSpc>
                <a:spcPct val="90000"/>
              </a:lnSpc>
            </a:pPr>
            <a:r>
              <a:rPr lang="en-US" dirty="0" smtClean="0">
                <a:solidFill>
                  <a:schemeClr val="accent1"/>
                </a:solidFill>
              </a:rPr>
              <a:t>…disrupts flow</a:t>
            </a:r>
            <a:r>
              <a:rPr lang="en-US" dirty="0" smtClean="0"/>
              <a:t> </a:t>
            </a:r>
            <a:r>
              <a:rPr lang="en-US" dirty="0"/>
              <a:t>&amp; introduce dependencies</a:t>
            </a:r>
          </a:p>
          <a:p>
            <a:pPr>
              <a:lnSpc>
                <a:spcPct val="90000"/>
              </a:lnSpc>
            </a:pPr>
            <a:r>
              <a:rPr lang="en-US" dirty="0" smtClean="0"/>
              <a:t>Changes during process </a:t>
            </a:r>
            <a:r>
              <a:rPr lang="en-US" dirty="0" smtClean="0">
                <a:solidFill>
                  <a:schemeClr val="accent3"/>
                </a:solidFill>
              </a:rPr>
              <a:t>causes </a:t>
            </a:r>
            <a:r>
              <a:rPr lang="en-US" b="1" dirty="0" smtClean="0">
                <a:solidFill>
                  <a:schemeClr val="accent3"/>
                </a:solidFill>
              </a:rPr>
              <a:t>regression faults</a:t>
            </a:r>
            <a:endParaRPr lang="en-US" b="1" dirty="0">
              <a:solidFill>
                <a:schemeClr val="accent3"/>
              </a:solidFill>
            </a:endParaRPr>
          </a:p>
          <a:p>
            <a:pPr lvl="1">
              <a:lnSpc>
                <a:spcPct val="90000"/>
              </a:lnSpc>
            </a:pPr>
            <a:r>
              <a:rPr lang="en-US" dirty="0" smtClean="0">
                <a:solidFill>
                  <a:schemeClr val="accent1"/>
                </a:solidFill>
              </a:rPr>
              <a:t>Error (“fault”) occurs in an unrelated </a:t>
            </a:r>
            <a:r>
              <a:rPr lang="en-US" dirty="0" smtClean="0"/>
              <a:t>portion of project</a:t>
            </a:r>
          </a:p>
          <a:p>
            <a:pPr lvl="1">
              <a:lnSpc>
                <a:spcPct val="90000"/>
              </a:lnSpc>
            </a:pPr>
            <a:r>
              <a:rPr lang="en-US" dirty="0" smtClean="0"/>
              <a:t>These changes become </a:t>
            </a:r>
            <a:r>
              <a:rPr lang="en-US" b="1" dirty="0" smtClean="0">
                <a:solidFill>
                  <a:schemeClr val="accent1"/>
                </a:solidFill>
                <a:effectLst>
                  <a:glow rad="228600">
                    <a:schemeClr val="accent2">
                      <a:satMod val="175000"/>
                      <a:alpha val="40000"/>
                    </a:schemeClr>
                  </a:glow>
                  <a:outerShdw blurRad="38100" dist="38100" dir="2700000" algn="tl">
                    <a:srgbClr val="000000">
                      <a:alpha val="43137"/>
                    </a:srgbClr>
                  </a:outerShdw>
                </a:effectLst>
              </a:rPr>
              <a:t>major pain</a:t>
            </a:r>
            <a:r>
              <a:rPr lang="en-US" dirty="0" smtClean="0">
                <a:solidFill>
                  <a:schemeClr val="accent1"/>
                </a:solidFill>
              </a:rPr>
              <a:t> to fix</a:t>
            </a:r>
            <a:endParaRPr lang="en-US" dirty="0">
              <a:solidFill>
                <a:schemeClr val="accent1"/>
              </a:solidFill>
            </a:endParaRPr>
          </a:p>
          <a:p>
            <a:pPr>
              <a:lnSpc>
                <a:spcPct val="90000"/>
              </a:lnSpc>
            </a:pPr>
            <a:r>
              <a:rPr lang="en-US" dirty="0" smtClean="0">
                <a:solidFill>
                  <a:schemeClr val="accent3"/>
                </a:solidFill>
              </a:rPr>
              <a:t>Faults will build up</a:t>
            </a:r>
            <a:r>
              <a:rPr lang="en-US" dirty="0" smtClean="0"/>
              <a:t> as changes continue</a:t>
            </a:r>
          </a:p>
          <a:p>
            <a:pPr lvl="1">
              <a:lnSpc>
                <a:spcPct val="90000"/>
              </a:lnSpc>
            </a:pPr>
            <a:r>
              <a:rPr lang="en-US" dirty="0" smtClean="0"/>
              <a:t>Eventually </a:t>
            </a:r>
            <a:r>
              <a:rPr lang="en-US" dirty="0" smtClean="0">
                <a:solidFill>
                  <a:schemeClr val="accent1"/>
                </a:solidFill>
              </a:rPr>
              <a:t>requires </a:t>
            </a:r>
            <a:r>
              <a:rPr lang="en-US" dirty="0">
                <a:solidFill>
                  <a:schemeClr val="accent1"/>
                </a:solidFill>
              </a:rPr>
              <a:t>redesign &amp; </a:t>
            </a:r>
            <a:r>
              <a:rPr lang="en-US" dirty="0" smtClean="0">
                <a:solidFill>
                  <a:schemeClr val="accent1"/>
                </a:solidFill>
              </a:rPr>
              <a:t>reimplementation</a:t>
            </a:r>
            <a:endParaRPr lang="en-US" dirty="0">
              <a:solidFill>
                <a:schemeClr val="accent1"/>
              </a:solidFill>
            </a:endParaRPr>
          </a:p>
        </p:txBody>
      </p:sp>
    </p:spTree>
    <p:extLst>
      <p:ext uri="{BB962C8B-B14F-4D97-AF65-F5344CB8AC3E}">
        <p14:creationId xmlns:p14="http://schemas.microsoft.com/office/powerpoint/2010/main" val="185140306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normAutofit/>
          </a:bodyPr>
          <a:lstStyle/>
          <a:p>
            <a:r>
              <a:rPr lang="en-US" dirty="0" smtClean="0"/>
              <a:t>Waterfall Key </a:t>
            </a:r>
            <a:r>
              <a:rPr lang="en-US" dirty="0"/>
              <a:t>Problem</a:t>
            </a:r>
          </a:p>
        </p:txBody>
      </p:sp>
      <p:pic>
        <p:nvPicPr>
          <p:cNvPr id="3" name="Picture 2"/>
          <p:cNvPicPr>
            <a:picLocks noChangeAspect="1"/>
          </p:cNvPicPr>
          <p:nvPr/>
        </p:nvPicPr>
        <p:blipFill>
          <a:blip r:embed="rId3"/>
          <a:stretch>
            <a:fillRect/>
          </a:stretch>
        </p:blipFill>
        <p:spPr>
          <a:xfrm>
            <a:off x="6172200" y="1676400"/>
            <a:ext cx="2785296" cy="4191000"/>
          </a:xfrm>
          <a:prstGeom prst="rect">
            <a:avLst/>
          </a:prstGeom>
        </p:spPr>
      </p:pic>
      <p:sp>
        <p:nvSpPr>
          <p:cNvPr id="6" name="Rectangle 3"/>
          <p:cNvSpPr>
            <a:spLocks noGrp="1" noChangeArrowheads="1"/>
          </p:cNvSpPr>
          <p:nvPr>
            <p:ph sz="quarter" idx="1"/>
          </p:nvPr>
        </p:nvSpPr>
        <p:spPr>
          <a:xfrm>
            <a:off x="457200" y="1719263"/>
            <a:ext cx="8229600" cy="4833937"/>
          </a:xfrm>
        </p:spPr>
        <p:txBody>
          <a:bodyPr>
            <a:noAutofit/>
          </a:bodyPr>
          <a:lstStyle/>
          <a:p>
            <a:pPr>
              <a:lnSpc>
                <a:spcPct val="90000"/>
              </a:lnSpc>
            </a:pPr>
            <a:endParaRPr lang="en-US" u="sng" dirty="0" smtClean="0">
              <a:solidFill>
                <a:schemeClr val="accent3"/>
              </a:solidFill>
            </a:endParaRPr>
          </a:p>
          <a:p>
            <a:pPr>
              <a:lnSpc>
                <a:spcPct val="90000"/>
              </a:lnSpc>
            </a:pPr>
            <a:endParaRPr lang="en-US" u="sng" dirty="0">
              <a:solidFill>
                <a:schemeClr val="accent3"/>
              </a:solidFill>
            </a:endParaRPr>
          </a:p>
          <a:p>
            <a:pPr>
              <a:lnSpc>
                <a:spcPct val="90000"/>
              </a:lnSpc>
            </a:pPr>
            <a:endParaRPr lang="en-US" u="sng" dirty="0" smtClean="0">
              <a:solidFill>
                <a:schemeClr val="accent3"/>
              </a:solidFill>
            </a:endParaRPr>
          </a:p>
          <a:p>
            <a:pPr>
              <a:lnSpc>
                <a:spcPct val="90000"/>
              </a:lnSpc>
            </a:pPr>
            <a:endParaRPr lang="en-US" u="sng" dirty="0">
              <a:solidFill>
                <a:schemeClr val="accent3"/>
              </a:solidFill>
            </a:endParaRPr>
          </a:p>
          <a:p>
            <a:pPr>
              <a:lnSpc>
                <a:spcPct val="90000"/>
              </a:lnSpc>
            </a:pPr>
            <a:endParaRPr lang="en-US" u="sng" dirty="0" smtClean="0">
              <a:solidFill>
                <a:schemeClr val="accent3"/>
              </a:solidFill>
            </a:endParaRPr>
          </a:p>
          <a:p>
            <a:pPr>
              <a:lnSpc>
                <a:spcPct val="90000"/>
              </a:lnSpc>
            </a:pPr>
            <a:endParaRPr lang="en-US" u="sng" dirty="0">
              <a:solidFill>
                <a:schemeClr val="accent3"/>
              </a:solidFill>
            </a:endParaRPr>
          </a:p>
          <a:p>
            <a:pPr>
              <a:lnSpc>
                <a:spcPct val="90000"/>
              </a:lnSpc>
            </a:pPr>
            <a:endParaRPr lang="en-US" u="sng" dirty="0" smtClean="0">
              <a:solidFill>
                <a:schemeClr val="accent3"/>
              </a:solidFill>
            </a:endParaRPr>
          </a:p>
          <a:p>
            <a:pPr>
              <a:lnSpc>
                <a:spcPct val="90000"/>
              </a:lnSpc>
            </a:pPr>
            <a:endParaRPr lang="en-US" u="sng" dirty="0">
              <a:solidFill>
                <a:schemeClr val="accent3"/>
              </a:solidFill>
            </a:endParaRPr>
          </a:p>
          <a:p>
            <a:pPr>
              <a:lnSpc>
                <a:spcPct val="90000"/>
              </a:lnSpc>
            </a:pPr>
            <a:endParaRPr lang="en-US" u="sng" dirty="0" smtClean="0">
              <a:solidFill>
                <a:schemeClr val="accent3"/>
              </a:solidFill>
            </a:endParaRPr>
          </a:p>
          <a:p>
            <a:pPr>
              <a:lnSpc>
                <a:spcPct val="90000"/>
              </a:lnSpc>
            </a:pPr>
            <a:r>
              <a:rPr lang="en-US" dirty="0" smtClean="0"/>
              <a:t>Waterfall </a:t>
            </a:r>
            <a:r>
              <a:rPr lang="en-US" dirty="0"/>
              <a:t>assumes </a:t>
            </a:r>
            <a:r>
              <a:rPr lang="en-US" b="1" i="1" dirty="0" smtClean="0">
                <a:solidFill>
                  <a:schemeClr val="accent3"/>
                </a:solidFill>
              </a:rPr>
              <a:t>everything</a:t>
            </a:r>
            <a:r>
              <a:rPr lang="en-US" dirty="0" smtClean="0">
                <a:solidFill>
                  <a:schemeClr val="accent3"/>
                </a:solidFill>
              </a:rPr>
              <a:t> known at start</a:t>
            </a:r>
            <a:endParaRPr lang="en-US" dirty="0">
              <a:solidFill>
                <a:schemeClr val="accent3"/>
              </a:solidFill>
            </a:endParaRPr>
          </a:p>
        </p:txBody>
      </p:sp>
      <p:sp>
        <p:nvSpPr>
          <p:cNvPr id="4" name="Rounded Rectangular Callout 3"/>
          <p:cNvSpPr/>
          <p:nvPr/>
        </p:nvSpPr>
        <p:spPr>
          <a:xfrm>
            <a:off x="685800" y="1676400"/>
            <a:ext cx="4114800" cy="1828800"/>
          </a:xfrm>
          <a:prstGeom prst="wedgeRoundRectCallout">
            <a:avLst>
              <a:gd name="adj1" fmla="val 104105"/>
              <a:gd name="adj2" fmla="val 1861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effectLst>
                  <a:outerShdw blurRad="50800" dist="38100" dir="2700000" algn="tl" rotWithShape="0">
                    <a:srgbClr val="000000">
                      <a:alpha val="43000"/>
                    </a:srgbClr>
                  </a:outerShdw>
                </a:effectLst>
              </a:rPr>
              <a:t>Changeability is an </a:t>
            </a:r>
            <a:br>
              <a:rPr lang="en-US" sz="3600" b="1" dirty="0" smtClean="0">
                <a:effectLst>
                  <a:outerShdw blurRad="50800" dist="38100" dir="2700000" algn="tl" rotWithShape="0">
                    <a:srgbClr val="000000">
                      <a:alpha val="43000"/>
                    </a:srgbClr>
                  </a:outerShdw>
                </a:effectLst>
              </a:rPr>
            </a:br>
            <a:r>
              <a:rPr lang="en-US" sz="3600" b="1" dirty="0" smtClean="0">
                <a:effectLst>
                  <a:outerShdw blurRad="50800" dist="38100" dir="2700000" algn="tl" rotWithShape="0">
                    <a:srgbClr val="000000">
                      <a:alpha val="43000"/>
                    </a:srgbClr>
                  </a:outerShdw>
                </a:effectLst>
              </a:rPr>
              <a:t>essential difficulty </a:t>
            </a:r>
            <a:br>
              <a:rPr lang="en-US" sz="3600" b="1" dirty="0" smtClean="0">
                <a:effectLst>
                  <a:outerShdw blurRad="50800" dist="38100" dir="2700000" algn="tl" rotWithShape="0">
                    <a:srgbClr val="000000">
                      <a:alpha val="43000"/>
                    </a:srgbClr>
                  </a:outerShdw>
                </a:effectLst>
              </a:rPr>
            </a:br>
            <a:r>
              <a:rPr lang="en-US" sz="3600" b="1" dirty="0" smtClean="0">
                <a:effectLst>
                  <a:outerShdw blurRad="50800" dist="38100" dir="2700000" algn="tl" rotWithShape="0">
                    <a:srgbClr val="000000">
                      <a:alpha val="43000"/>
                    </a:srgbClr>
                  </a:outerShdw>
                </a:effectLst>
              </a:rPr>
              <a:t>with software</a:t>
            </a:r>
            <a:endParaRPr lang="en-US" sz="3600" b="1" dirty="0">
              <a:effectLst>
                <a:outerShdw blurRad="50800" dist="38100" dir="2700000" algn="tl" rotWithShape="0">
                  <a:srgbClr val="000000">
                    <a:alpha val="43000"/>
                  </a:srgbClr>
                </a:outerShdw>
              </a:effectLst>
            </a:endParaRPr>
          </a:p>
        </p:txBody>
      </p:sp>
      <p:sp>
        <p:nvSpPr>
          <p:cNvPr id="5" name="TextBox 4"/>
          <p:cNvSpPr txBox="1"/>
          <p:nvPr/>
        </p:nvSpPr>
        <p:spPr>
          <a:xfrm>
            <a:off x="6858000" y="5410200"/>
            <a:ext cx="1441846" cy="369332"/>
          </a:xfrm>
          <a:prstGeom prst="rect">
            <a:avLst/>
          </a:prstGeom>
          <a:noFill/>
        </p:spPr>
        <p:txBody>
          <a:bodyPr wrap="none" rtlCol="0">
            <a:spAutoFit/>
          </a:bodyPr>
          <a:lstStyle/>
          <a:p>
            <a:r>
              <a:rPr lang="en-US" dirty="0" smtClean="0">
                <a:solidFill>
                  <a:schemeClr val="bg1"/>
                </a:solidFill>
              </a:rPr>
              <a:t>Fred Brooks</a:t>
            </a:r>
            <a:endParaRPr lang="en-US" dirty="0">
              <a:solidFill>
                <a:schemeClr val="bg1"/>
              </a:solidFill>
            </a:endParaRPr>
          </a:p>
        </p:txBody>
      </p:sp>
    </p:spTree>
    <p:extLst>
      <p:ext uri="{BB962C8B-B14F-4D97-AF65-F5344CB8AC3E}">
        <p14:creationId xmlns:p14="http://schemas.microsoft.com/office/powerpoint/2010/main" val="112998872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a:bodyPr>
          <a:lstStyle/>
          <a:p>
            <a:r>
              <a:rPr lang="en-US" dirty="0" smtClean="0"/>
              <a:t>Rapid </a:t>
            </a:r>
            <a:r>
              <a:rPr lang="en-US" dirty="0"/>
              <a:t>Prototyping</a:t>
            </a:r>
          </a:p>
        </p:txBody>
      </p:sp>
      <p:pic>
        <p:nvPicPr>
          <p:cNvPr id="196612" name="Picture 4" descr="The image “file:///C:/Documents%20and%20Settings/Steve/My%20Documents/=se7%20PowerPoints=/=jpegs=/=Chapter%2002=/sch91264_0209.jpg” cannot be displayed, because it contains errors."/>
          <p:cNvPicPr>
            <a:picLocks noGrp="1" noChangeAspect="1" noChangeArrowheads="1"/>
          </p:cNvPicPr>
          <p:nvPr>
            <p:ph sz="quarter" idx="1"/>
          </p:nvPr>
        </p:nvPicPr>
        <p:blipFill>
          <a:blip r:embed="rId3" cstate="print">
            <a:clrChange>
              <a:clrFrom>
                <a:srgbClr val="FFFFFF"/>
              </a:clrFrom>
              <a:clrTo>
                <a:srgbClr val="FFFFFF">
                  <a:alpha val="0"/>
                </a:srgbClr>
              </a:clrTo>
            </a:clrChange>
            <a:duotone>
              <a:prstClr val="black"/>
              <a:schemeClr val="accent6">
                <a:tint val="45000"/>
                <a:satMod val="400000"/>
              </a:schemeClr>
            </a:duotone>
          </a:blip>
          <a:srcRect/>
          <a:stretch>
            <a:fillRect/>
          </a:stretch>
        </p:blipFill>
        <p:spPr>
          <a:xfrm>
            <a:off x="1163637" y="1787525"/>
            <a:ext cx="6563023" cy="4841875"/>
          </a:xfrm>
          <a:noFill/>
          <a:ln/>
        </p:spPr>
      </p:pic>
      <p:sp>
        <p:nvSpPr>
          <p:cNvPr id="4" name="TextBox 3"/>
          <p:cNvSpPr txBox="1"/>
          <p:nvPr/>
        </p:nvSpPr>
        <p:spPr>
          <a:xfrm>
            <a:off x="6936115" y="2762071"/>
            <a:ext cx="1903085" cy="1200329"/>
          </a:xfrm>
          <a:prstGeom prst="rect">
            <a:avLst/>
          </a:prstGeom>
          <a:solidFill>
            <a:schemeClr val="accent6">
              <a:lumMod val="40000"/>
              <a:lumOff val="60000"/>
            </a:schemeClr>
          </a:solidFill>
          <a:ln>
            <a:solidFill>
              <a:schemeClr val="tx1"/>
            </a:solidFill>
            <a:prstDash val="dash"/>
          </a:ln>
        </p:spPr>
        <p:txBody>
          <a:bodyPr wrap="none" rtlCol="0">
            <a:spAutoFit/>
          </a:bodyPr>
          <a:lstStyle/>
          <a:p>
            <a:pPr algn="ctr"/>
            <a:r>
              <a:rPr lang="en-US" dirty="0" smtClean="0"/>
              <a:t>Create prototype</a:t>
            </a:r>
            <a:br>
              <a:rPr lang="en-US" dirty="0" smtClean="0"/>
            </a:br>
            <a:r>
              <a:rPr lang="en-US" dirty="0" smtClean="0"/>
              <a:t>after each step </a:t>
            </a:r>
          </a:p>
          <a:p>
            <a:pPr algn="ctr"/>
            <a:r>
              <a:rPr lang="en-US" dirty="0" smtClean="0"/>
              <a:t>to check </a:t>
            </a:r>
            <a:br>
              <a:rPr lang="en-US" dirty="0" smtClean="0"/>
            </a:br>
            <a:r>
              <a:rPr lang="en-US" dirty="0" smtClean="0"/>
              <a:t>requirements</a:t>
            </a:r>
            <a:endParaRPr lang="en-US" dirty="0"/>
          </a:p>
        </p:txBody>
      </p:sp>
    </p:spTree>
    <p:extLst>
      <p:ext uri="{BB962C8B-B14F-4D97-AF65-F5344CB8AC3E}">
        <p14:creationId xmlns:p14="http://schemas.microsoft.com/office/powerpoint/2010/main" val="81964887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Rapid Prototyping </a:t>
            </a:r>
            <a:endParaRPr lang="en-US" dirty="0"/>
          </a:p>
        </p:txBody>
      </p:sp>
      <p:sp>
        <p:nvSpPr>
          <p:cNvPr id="3" name="Content Placeholder 2"/>
          <p:cNvSpPr>
            <a:spLocks noGrp="1"/>
          </p:cNvSpPr>
          <p:nvPr>
            <p:ph sz="quarter" idx="1"/>
          </p:nvPr>
        </p:nvSpPr>
        <p:spPr>
          <a:xfrm>
            <a:off x="612648" y="1600200"/>
            <a:ext cx="8378952" cy="5105400"/>
          </a:xfrm>
        </p:spPr>
        <p:txBody>
          <a:bodyPr/>
          <a:lstStyle/>
          <a:p>
            <a:r>
              <a:rPr lang="en-US" dirty="0" smtClean="0">
                <a:solidFill>
                  <a:schemeClr val="accent3"/>
                </a:solidFill>
              </a:rPr>
              <a:t>Usability and looks are focus </a:t>
            </a:r>
            <a:r>
              <a:rPr lang="en-US" dirty="0" smtClean="0"/>
              <a:t>for rapid prototype</a:t>
            </a:r>
          </a:p>
          <a:p>
            <a:pPr lvl="1"/>
            <a:r>
              <a:rPr lang="en-US" dirty="0" smtClean="0"/>
              <a:t>Provides limited ability for </a:t>
            </a:r>
            <a:r>
              <a:rPr lang="en-US" dirty="0" smtClean="0">
                <a:solidFill>
                  <a:srgbClr val="3891A7"/>
                </a:solidFill>
              </a:rPr>
              <a:t>client to provide feedback</a:t>
            </a:r>
          </a:p>
          <a:p>
            <a:pPr lvl="1"/>
            <a:r>
              <a:rPr lang="en-US" dirty="0" smtClean="0">
                <a:solidFill>
                  <a:srgbClr val="3891A7"/>
                </a:solidFill>
              </a:rPr>
              <a:t>Functionality limited</a:t>
            </a:r>
            <a:r>
              <a:rPr lang="en-US" dirty="0" smtClean="0">
                <a:solidFill>
                  <a:srgbClr val="000000"/>
                </a:solidFill>
              </a:rPr>
              <a:t> to basics (and often faked)</a:t>
            </a:r>
          </a:p>
          <a:p>
            <a:pPr lvl="1"/>
            <a:r>
              <a:rPr lang="en-US" dirty="0" smtClean="0">
                <a:solidFill>
                  <a:srgbClr val="000000"/>
                </a:solidFill>
              </a:rPr>
              <a:t>Any restarts take pieces </a:t>
            </a:r>
            <a:r>
              <a:rPr lang="en-US" dirty="0" smtClean="0">
                <a:solidFill>
                  <a:schemeClr val="accent1"/>
                </a:solidFill>
              </a:rPr>
              <a:t>back through full waterfall</a:t>
            </a:r>
          </a:p>
          <a:p>
            <a:pPr lvl="1"/>
            <a:r>
              <a:rPr lang="en-US" dirty="0" smtClean="0">
                <a:solidFill>
                  <a:schemeClr val="accent1"/>
                </a:solidFill>
              </a:rPr>
              <a:t>Project feasibility unclear</a:t>
            </a:r>
            <a:r>
              <a:rPr lang="en-US" dirty="0" smtClean="0"/>
              <a:t>, since functionality left to end</a:t>
            </a:r>
          </a:p>
          <a:p>
            <a:pPr lvl="1"/>
            <a:endParaRPr lang="en-US" dirty="0" smtClean="0">
              <a:solidFill>
                <a:schemeClr val="accent1"/>
              </a:solidFill>
            </a:endParaRPr>
          </a:p>
          <a:p>
            <a:r>
              <a:rPr lang="en-US" dirty="0" smtClean="0"/>
              <a:t>Led to creation of </a:t>
            </a:r>
            <a:r>
              <a:rPr lang="en-US" dirty="0" err="1" smtClean="0">
                <a:solidFill>
                  <a:schemeClr val="accent3"/>
                </a:solidFill>
              </a:rPr>
              <a:t>VisualBasic</a:t>
            </a:r>
            <a:r>
              <a:rPr lang="en-US" dirty="0" smtClean="0">
                <a:solidFill>
                  <a:schemeClr val="accent3"/>
                </a:solidFill>
              </a:rPr>
              <a:t> and Oracle Forms</a:t>
            </a:r>
          </a:p>
          <a:p>
            <a:pPr lvl="1"/>
            <a:r>
              <a:rPr lang="en-US" dirty="0" smtClean="0">
                <a:solidFill>
                  <a:schemeClr val="accent1"/>
                </a:solidFill>
              </a:rPr>
              <a:t>Lightweight tools </a:t>
            </a:r>
            <a:r>
              <a:rPr lang="en-US" dirty="0" smtClean="0"/>
              <a:t>emphasizing GUI functionality</a:t>
            </a:r>
          </a:p>
          <a:p>
            <a:pPr lvl="1"/>
            <a:r>
              <a:rPr lang="en-US" dirty="0" smtClean="0"/>
              <a:t>Lousy languages with </a:t>
            </a:r>
            <a:r>
              <a:rPr lang="en-US" dirty="0" smtClean="0">
                <a:solidFill>
                  <a:srgbClr val="3891A7"/>
                </a:solidFill>
              </a:rPr>
              <a:t>serious performance issues</a:t>
            </a:r>
          </a:p>
          <a:p>
            <a:pPr lvl="1"/>
            <a:r>
              <a:rPr lang="en-US" dirty="0" smtClean="0">
                <a:solidFill>
                  <a:srgbClr val="3891A7"/>
                </a:solidFill>
              </a:rPr>
              <a:t>Confusion creators</a:t>
            </a:r>
            <a:r>
              <a:rPr lang="en-US" dirty="0" smtClean="0">
                <a:solidFill>
                  <a:srgbClr val="000000"/>
                </a:solidFill>
              </a:rPr>
              <a:t>, since clients “see” finished product</a:t>
            </a:r>
          </a:p>
        </p:txBody>
      </p:sp>
    </p:spTree>
    <p:extLst>
      <p:ext uri="{BB962C8B-B14F-4D97-AF65-F5344CB8AC3E}">
        <p14:creationId xmlns:p14="http://schemas.microsoft.com/office/powerpoint/2010/main" val="7185697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 Lifecycle</a:t>
            </a:r>
            <a:endParaRPr lang="en-US" dirty="0"/>
          </a:p>
        </p:txBody>
      </p:sp>
      <p:pic>
        <p:nvPicPr>
          <p:cNvPr id="4" name="Content Placeholder 3" descr="Spiral model.png"/>
          <p:cNvPicPr>
            <a:picLocks noGrp="1" noChangeAspect="1"/>
          </p:cNvPicPr>
          <p:nvPr>
            <p:ph sz="quarter" idx="1"/>
          </p:nvPr>
        </p:nvPicPr>
        <p:blipFill>
          <a:blip r:embed="rId2" cstate="print">
            <a:clrChange>
              <a:clrFrom>
                <a:srgbClr val="FFFFFF"/>
              </a:clrFrom>
              <a:clrTo>
                <a:srgbClr val="FFFFFF">
                  <a:alpha val="0"/>
                </a:srgbClr>
              </a:clrTo>
            </a:clrChange>
            <a:lum contrast="-40000"/>
          </a:blip>
          <a:stretch>
            <a:fillRect/>
          </a:stretch>
        </p:blipFill>
        <p:spPr>
          <a:xfrm>
            <a:off x="1600200" y="1524000"/>
            <a:ext cx="6211570" cy="5105400"/>
          </a:xfrm>
        </p:spPr>
      </p:pic>
    </p:spTree>
    <p:extLst>
      <p:ext uri="{BB962C8B-B14F-4D97-AF65-F5344CB8AC3E}">
        <p14:creationId xmlns:p14="http://schemas.microsoft.com/office/powerpoint/2010/main" val="170162773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 Lifecycle</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t>Useful for projects with </a:t>
            </a:r>
            <a:r>
              <a:rPr lang="en-US" dirty="0" smtClean="0">
                <a:solidFill>
                  <a:schemeClr val="accent3"/>
                </a:solidFill>
              </a:rPr>
              <a:t>unknown levels of risk</a:t>
            </a:r>
          </a:p>
          <a:p>
            <a:pPr lvl="1"/>
            <a:r>
              <a:rPr lang="en-US" dirty="0" smtClean="0">
                <a:solidFill>
                  <a:schemeClr val="accent1"/>
                </a:solidFill>
              </a:rPr>
              <a:t>Functionality &amp; feasibility key </a:t>
            </a:r>
            <a:r>
              <a:rPr lang="en-US" dirty="0" smtClean="0"/>
              <a:t>as opposed to looks</a:t>
            </a:r>
          </a:p>
          <a:p>
            <a:pPr lvl="1"/>
            <a:r>
              <a:rPr lang="en-US" dirty="0" smtClean="0"/>
              <a:t>Uses waterfall ideas, but </a:t>
            </a:r>
            <a:r>
              <a:rPr lang="en-US" dirty="0" smtClean="0">
                <a:solidFill>
                  <a:srgbClr val="3891A7"/>
                </a:solidFill>
              </a:rPr>
              <a:t>more cautious in execution</a:t>
            </a:r>
          </a:p>
          <a:p>
            <a:pPr lvl="1"/>
            <a:r>
              <a:rPr lang="en-US" dirty="0" smtClean="0">
                <a:solidFill>
                  <a:srgbClr val="3891A7"/>
                </a:solidFill>
              </a:rPr>
              <a:t>Each phase ends with estimate </a:t>
            </a:r>
            <a:r>
              <a:rPr lang="en-US" dirty="0" smtClean="0"/>
              <a:t>for client to review</a:t>
            </a:r>
          </a:p>
          <a:p>
            <a:pPr lvl="1"/>
            <a:r>
              <a:rPr lang="en-US" dirty="0" smtClean="0"/>
              <a:t>If client like results and </a:t>
            </a:r>
            <a:r>
              <a:rPr lang="en-US" dirty="0" smtClean="0">
                <a:solidFill>
                  <a:schemeClr val="accent1"/>
                </a:solidFill>
              </a:rPr>
              <a:t>accepts risks, work continues</a:t>
            </a:r>
          </a:p>
          <a:p>
            <a:pPr lvl="1"/>
            <a:r>
              <a:rPr lang="en-US" dirty="0" smtClean="0">
                <a:solidFill>
                  <a:schemeClr val="accent1"/>
                </a:solidFill>
              </a:rPr>
              <a:t>But okay to kill project </a:t>
            </a:r>
            <a:r>
              <a:rPr lang="en-US" dirty="0" smtClean="0"/>
              <a:t>when risks deemed too high</a:t>
            </a:r>
          </a:p>
          <a:p>
            <a:pPr lvl="1"/>
            <a:endParaRPr lang="en-US" dirty="0"/>
          </a:p>
          <a:p>
            <a:r>
              <a:rPr lang="en-US" dirty="0" smtClean="0"/>
              <a:t>Very useful for </a:t>
            </a:r>
            <a:r>
              <a:rPr lang="en-US" dirty="0" smtClean="0">
                <a:solidFill>
                  <a:schemeClr val="accent3"/>
                </a:solidFill>
              </a:rPr>
              <a:t>exploratory or experimental work</a:t>
            </a:r>
          </a:p>
          <a:p>
            <a:pPr lvl="1"/>
            <a:r>
              <a:rPr lang="en-US" dirty="0" smtClean="0">
                <a:solidFill>
                  <a:schemeClr val="accent1"/>
                </a:solidFill>
              </a:rPr>
              <a:t>Starts </a:t>
            </a:r>
            <a:r>
              <a:rPr lang="en-US" dirty="0" smtClean="0">
                <a:solidFill>
                  <a:srgbClr val="3891A7"/>
                </a:solidFill>
              </a:rPr>
              <a:t>small and grows </a:t>
            </a:r>
            <a:r>
              <a:rPr lang="en-US" dirty="0" smtClean="0"/>
              <a:t>with time and confidence</a:t>
            </a:r>
          </a:p>
          <a:p>
            <a:pPr lvl="1"/>
            <a:r>
              <a:rPr lang="en-US" dirty="0" smtClean="0"/>
              <a:t>Also can cause problems, since </a:t>
            </a:r>
            <a:r>
              <a:rPr lang="en-US" dirty="0" smtClean="0">
                <a:solidFill>
                  <a:srgbClr val="3891A7"/>
                </a:solidFill>
              </a:rPr>
              <a:t>growth brings own risks</a:t>
            </a:r>
            <a:endParaRPr lang="en-US" dirty="0">
              <a:solidFill>
                <a:srgbClr val="3891A7"/>
              </a:solidFill>
            </a:endParaRPr>
          </a:p>
        </p:txBody>
      </p:sp>
    </p:spTree>
    <p:extLst>
      <p:ext uri="{BB962C8B-B14F-4D97-AF65-F5344CB8AC3E}">
        <p14:creationId xmlns:p14="http://schemas.microsoft.com/office/powerpoint/2010/main" val="121753101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dirty="0" smtClean="0"/>
              <a:t>Change Is </a:t>
            </a:r>
            <a:r>
              <a:rPr lang="en-US" b="1" i="1" u="sng" dirty="0" smtClean="0">
                <a:solidFill>
                  <a:srgbClr val="FF0000"/>
                </a:solidFill>
                <a:effectLst>
                  <a:outerShdw blurRad="38100" dist="38100" dir="2700000" algn="tl">
                    <a:srgbClr val="000000">
                      <a:alpha val="43137"/>
                    </a:srgbClr>
                  </a:outerShdw>
                </a:effectLst>
              </a:rPr>
              <a:t>Inevitable</a:t>
            </a:r>
            <a:endParaRPr lang="en-US" b="1" i="1" u="sng" dirty="0">
              <a:solidFill>
                <a:srgbClr val="FF0000"/>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cstate="print"/>
          <a:srcRect/>
          <a:stretch>
            <a:fillRect/>
          </a:stretch>
        </p:blipFill>
        <p:spPr bwMode="auto">
          <a:xfrm>
            <a:off x="1929384" y="1604162"/>
            <a:ext cx="4623816" cy="5086198"/>
          </a:xfrm>
          <a:prstGeom prst="rect">
            <a:avLst/>
          </a:prstGeom>
          <a:noFill/>
          <a:ln w="9525">
            <a:noFill/>
            <a:miter lim="800000"/>
            <a:headEnd/>
            <a:tailEnd/>
          </a:ln>
          <a:effectLst/>
        </p:spPr>
      </p:pic>
    </p:spTree>
    <p:extLst>
      <p:ext uri="{BB962C8B-B14F-4D97-AF65-F5344CB8AC3E}">
        <p14:creationId xmlns:p14="http://schemas.microsoft.com/office/powerpoint/2010/main" val="18195132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dirty="0" smtClean="0"/>
              <a:t>Rational Unified </a:t>
            </a:r>
            <a:r>
              <a:rPr lang="en-US" dirty="0"/>
              <a:t>Process</a:t>
            </a:r>
          </a:p>
        </p:txBody>
      </p:sp>
      <p:sp>
        <p:nvSpPr>
          <p:cNvPr id="346115" name="Rectangle 3"/>
          <p:cNvSpPr>
            <a:spLocks noGrp="1" noChangeArrowheads="1"/>
          </p:cNvSpPr>
          <p:nvPr>
            <p:ph type="body" idx="1"/>
          </p:nvPr>
        </p:nvSpPr>
        <p:spPr>
          <a:xfrm>
            <a:off x="457200" y="1719263"/>
            <a:ext cx="8229600" cy="4910137"/>
          </a:xfrm>
        </p:spPr>
        <p:txBody>
          <a:bodyPr>
            <a:normAutofit/>
          </a:bodyPr>
          <a:lstStyle/>
          <a:p>
            <a:r>
              <a:rPr lang="en-US" dirty="0" smtClean="0">
                <a:solidFill>
                  <a:schemeClr val="accent3"/>
                </a:solidFill>
              </a:rPr>
              <a:t>Dominant </a:t>
            </a:r>
            <a:r>
              <a:rPr lang="en-US" dirty="0">
                <a:solidFill>
                  <a:schemeClr val="accent3"/>
                </a:solidFill>
              </a:rPr>
              <a:t>method </a:t>
            </a:r>
            <a:r>
              <a:rPr lang="en-US" dirty="0" smtClean="0"/>
              <a:t>developing OO software</a:t>
            </a:r>
            <a:endParaRPr lang="en-US" dirty="0"/>
          </a:p>
          <a:p>
            <a:pPr lvl="1"/>
            <a:r>
              <a:rPr lang="en-US" dirty="0" smtClean="0"/>
              <a:t>Methodology </a:t>
            </a:r>
            <a:r>
              <a:rPr lang="en-US" dirty="0" smtClean="0">
                <a:solidFill>
                  <a:schemeClr val="accent1"/>
                </a:solidFill>
              </a:rPr>
              <a:t>unifies work by “Three </a:t>
            </a:r>
            <a:r>
              <a:rPr lang="en-US" dirty="0">
                <a:solidFill>
                  <a:schemeClr val="accent1"/>
                </a:solidFill>
              </a:rPr>
              <a:t>Amigos</a:t>
            </a:r>
            <a:r>
              <a:rPr lang="en-US" dirty="0" smtClean="0">
                <a:solidFill>
                  <a:schemeClr val="accent1"/>
                </a:solidFill>
              </a:rPr>
              <a:t>”</a:t>
            </a:r>
            <a:endParaRPr lang="en-US" dirty="0">
              <a:solidFill>
                <a:schemeClr val="accent1"/>
              </a:solidFill>
            </a:endParaRPr>
          </a:p>
          <a:p>
            <a:pPr lvl="1"/>
            <a:r>
              <a:rPr lang="en-US" dirty="0" smtClean="0">
                <a:solidFill>
                  <a:schemeClr val="accent1"/>
                </a:solidFill>
              </a:rPr>
              <a:t>Not just a life cycle</a:t>
            </a:r>
            <a:r>
              <a:rPr lang="en-US" dirty="0" smtClean="0"/>
              <a:t>, really looks at all of software</a:t>
            </a:r>
          </a:p>
          <a:p>
            <a:r>
              <a:rPr lang="en-US" dirty="0" smtClean="0"/>
              <a:t>Emphasis placed on </a:t>
            </a:r>
            <a:r>
              <a:rPr lang="en-US" dirty="0" smtClean="0">
                <a:solidFill>
                  <a:schemeClr val="accent3"/>
                </a:solidFill>
              </a:rPr>
              <a:t>making process rational</a:t>
            </a:r>
          </a:p>
          <a:p>
            <a:pPr lvl="1"/>
            <a:r>
              <a:rPr lang="en-US" dirty="0" smtClean="0">
                <a:solidFill>
                  <a:schemeClr val="accent1"/>
                </a:solidFill>
              </a:rPr>
              <a:t>Coders need steps </a:t>
            </a:r>
            <a:r>
              <a:rPr lang="en-US" dirty="0" smtClean="0"/>
              <a:t>from the waterfall model</a:t>
            </a:r>
          </a:p>
          <a:p>
            <a:pPr lvl="1"/>
            <a:r>
              <a:rPr lang="en-US" dirty="0" smtClean="0"/>
              <a:t>These steps are </a:t>
            </a:r>
            <a:r>
              <a:rPr lang="en-US" dirty="0" smtClean="0">
                <a:solidFill>
                  <a:schemeClr val="accent1"/>
                </a:solidFill>
              </a:rPr>
              <a:t>not what business cares about</a:t>
            </a:r>
            <a:endParaRPr lang="en-US" dirty="0" smtClean="0"/>
          </a:p>
          <a:p>
            <a:pPr lvl="1"/>
            <a:r>
              <a:rPr lang="en-US" dirty="0" smtClean="0">
                <a:solidFill>
                  <a:schemeClr val="accent1"/>
                </a:solidFill>
              </a:rPr>
              <a:t>Businesses are profit-making </a:t>
            </a:r>
            <a:r>
              <a:rPr lang="en-US" dirty="0" smtClean="0"/>
              <a:t>ventures only</a:t>
            </a:r>
          </a:p>
          <a:p>
            <a:pPr lvl="1">
              <a:buNone/>
            </a:pPr>
            <a:endParaRPr lang="en-US" dirty="0" smtClean="0"/>
          </a:p>
        </p:txBody>
      </p:sp>
    </p:spTree>
    <p:extLst>
      <p:ext uri="{BB962C8B-B14F-4D97-AF65-F5344CB8AC3E}">
        <p14:creationId xmlns:p14="http://schemas.microsoft.com/office/powerpoint/2010/main" val="182342738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dirty="0" smtClean="0"/>
              <a:t>Rational Unified </a:t>
            </a:r>
            <a:r>
              <a:rPr lang="en-US" dirty="0"/>
              <a:t>Process</a:t>
            </a:r>
          </a:p>
        </p:txBody>
      </p:sp>
      <p:sp>
        <p:nvSpPr>
          <p:cNvPr id="346115" name="Rectangle 3"/>
          <p:cNvSpPr>
            <a:spLocks noGrp="1" noChangeArrowheads="1"/>
          </p:cNvSpPr>
          <p:nvPr>
            <p:ph type="body" idx="1"/>
          </p:nvPr>
        </p:nvSpPr>
        <p:spPr>
          <a:xfrm>
            <a:off x="457200" y="1719263"/>
            <a:ext cx="8229600" cy="4910137"/>
          </a:xfrm>
        </p:spPr>
        <p:txBody>
          <a:bodyPr>
            <a:noAutofit/>
          </a:bodyPr>
          <a:lstStyle/>
          <a:p>
            <a:r>
              <a:rPr lang="en-US" dirty="0" smtClean="0">
                <a:solidFill>
                  <a:schemeClr val="accent3"/>
                </a:solidFill>
              </a:rPr>
              <a:t>Dominant </a:t>
            </a:r>
            <a:r>
              <a:rPr lang="en-US" dirty="0">
                <a:solidFill>
                  <a:schemeClr val="accent3"/>
                </a:solidFill>
              </a:rPr>
              <a:t>method </a:t>
            </a:r>
            <a:r>
              <a:rPr lang="en-US" dirty="0" smtClean="0"/>
              <a:t>developing OO software</a:t>
            </a:r>
            <a:endParaRPr lang="en-US" dirty="0"/>
          </a:p>
          <a:p>
            <a:pPr lvl="1"/>
            <a:r>
              <a:rPr lang="en-US" dirty="0" smtClean="0"/>
              <a:t>Methodology </a:t>
            </a:r>
            <a:r>
              <a:rPr lang="en-US" dirty="0" smtClean="0">
                <a:solidFill>
                  <a:schemeClr val="accent1"/>
                </a:solidFill>
              </a:rPr>
              <a:t>unifies work by “Three </a:t>
            </a:r>
            <a:r>
              <a:rPr lang="en-US" dirty="0">
                <a:solidFill>
                  <a:schemeClr val="accent1"/>
                </a:solidFill>
              </a:rPr>
              <a:t>Amigos</a:t>
            </a:r>
            <a:r>
              <a:rPr lang="en-US" dirty="0" smtClean="0">
                <a:solidFill>
                  <a:schemeClr val="accent1"/>
                </a:solidFill>
              </a:rPr>
              <a:t>”</a:t>
            </a:r>
            <a:endParaRPr lang="en-US" dirty="0">
              <a:solidFill>
                <a:schemeClr val="accent1"/>
              </a:solidFill>
            </a:endParaRPr>
          </a:p>
          <a:p>
            <a:pPr lvl="1"/>
            <a:r>
              <a:rPr lang="en-US" dirty="0" smtClean="0">
                <a:solidFill>
                  <a:schemeClr val="accent1"/>
                </a:solidFill>
              </a:rPr>
              <a:t>Not just a life cycle</a:t>
            </a:r>
            <a:r>
              <a:rPr lang="en-US" dirty="0" smtClean="0"/>
              <a:t>, really looks at all of software</a:t>
            </a:r>
          </a:p>
          <a:p>
            <a:r>
              <a:rPr lang="en-US" dirty="0" smtClean="0"/>
              <a:t>Emphasis placed on </a:t>
            </a:r>
            <a:r>
              <a:rPr lang="en-US" dirty="0" smtClean="0">
                <a:solidFill>
                  <a:schemeClr val="accent3"/>
                </a:solidFill>
              </a:rPr>
              <a:t>making process rational</a:t>
            </a:r>
          </a:p>
          <a:p>
            <a:pPr lvl="1"/>
            <a:r>
              <a:rPr lang="en-US" dirty="0" smtClean="0">
                <a:solidFill>
                  <a:schemeClr val="accent1"/>
                </a:solidFill>
              </a:rPr>
              <a:t>Coders need steps </a:t>
            </a:r>
            <a:r>
              <a:rPr lang="en-US" dirty="0" smtClean="0"/>
              <a:t>from the waterfall model</a:t>
            </a:r>
          </a:p>
          <a:p>
            <a:pPr lvl="1"/>
            <a:r>
              <a:rPr lang="en-US" dirty="0" smtClean="0"/>
              <a:t>These steps are </a:t>
            </a:r>
            <a:r>
              <a:rPr lang="en-US" dirty="0" smtClean="0">
                <a:solidFill>
                  <a:schemeClr val="accent1"/>
                </a:solidFill>
              </a:rPr>
              <a:t>not what business cares about</a:t>
            </a:r>
            <a:endParaRPr lang="en-US" dirty="0" smtClean="0"/>
          </a:p>
          <a:p>
            <a:pPr lvl="1"/>
            <a:r>
              <a:rPr lang="en-US" dirty="0" smtClean="0">
                <a:solidFill>
                  <a:schemeClr val="accent1"/>
                </a:solidFill>
              </a:rPr>
              <a:t>Businesses are profit-making </a:t>
            </a:r>
            <a:r>
              <a:rPr lang="en-US" dirty="0" smtClean="0"/>
              <a:t>ventures only</a:t>
            </a:r>
          </a:p>
          <a:p>
            <a:pPr lvl="1" algn="ctr">
              <a:buNone/>
            </a:pPr>
            <a:endParaRPr lang="en-US" sz="1200" dirty="0"/>
          </a:p>
          <a:p>
            <a:pPr algn="ctr">
              <a:buNone/>
            </a:pPr>
            <a:r>
              <a:rPr lang="en-US" sz="6900" dirty="0" smtClean="0">
                <a:solidFill>
                  <a:srgbClr val="FF0000"/>
                </a:solidFill>
              </a:rPr>
              <a:t>Code is NOT the goal!</a:t>
            </a:r>
          </a:p>
        </p:txBody>
      </p:sp>
    </p:spTree>
    <p:extLst>
      <p:ext uri="{BB962C8B-B14F-4D97-AF65-F5344CB8AC3E}">
        <p14:creationId xmlns:p14="http://schemas.microsoft.com/office/powerpoint/2010/main" val="4168596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dirty="0" smtClean="0"/>
              <a:t>Code is NOT the Goal!</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2591978" y="1656099"/>
            <a:ext cx="3883844" cy="5125701"/>
          </a:xfrm>
        </p:spPr>
      </p:pic>
    </p:spTree>
    <p:extLst>
      <p:ext uri="{BB962C8B-B14F-4D97-AF65-F5344CB8AC3E}">
        <p14:creationId xmlns:p14="http://schemas.microsoft.com/office/powerpoint/2010/main" val="30436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Project</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t>Give you opportunity to </a:t>
            </a:r>
            <a:r>
              <a:rPr lang="en-US" dirty="0" smtClean="0">
                <a:solidFill>
                  <a:schemeClr val="accent3"/>
                </a:solidFill>
              </a:rPr>
              <a:t>put ideas into practice</a:t>
            </a:r>
          </a:p>
          <a:p>
            <a:pPr lvl="1"/>
            <a:r>
              <a:rPr lang="en-US" dirty="0" smtClean="0">
                <a:solidFill>
                  <a:schemeClr val="accent1"/>
                </a:solidFill>
              </a:rPr>
              <a:t>Work in teams of 3 or 4 </a:t>
            </a:r>
            <a:r>
              <a:rPr lang="en-US" dirty="0" smtClean="0"/>
              <a:t>developing solution over term</a:t>
            </a:r>
          </a:p>
          <a:p>
            <a:pPr lvl="1"/>
            <a:r>
              <a:rPr lang="en-US" dirty="0" smtClean="0"/>
              <a:t>Emphasis on common practices; </a:t>
            </a:r>
            <a:r>
              <a:rPr lang="en-US" dirty="0" smtClean="0">
                <a:solidFill>
                  <a:schemeClr val="accent1"/>
                </a:solidFill>
              </a:rPr>
              <a:t>use real-world tools</a:t>
            </a:r>
          </a:p>
          <a:p>
            <a:pPr lvl="1"/>
            <a:r>
              <a:rPr lang="en-US" b="1" u="sng" dirty="0" smtClean="0">
                <a:solidFill>
                  <a:schemeClr val="accent1"/>
                </a:solidFill>
              </a:rPr>
              <a:t>Very</a:t>
            </a:r>
            <a:r>
              <a:rPr lang="en-US" dirty="0">
                <a:solidFill>
                  <a:schemeClr val="accent1"/>
                </a:solidFill>
              </a:rPr>
              <a:t> truncated </a:t>
            </a:r>
            <a:r>
              <a:rPr lang="en-US" dirty="0" smtClean="0">
                <a:solidFill>
                  <a:schemeClr val="accent1"/>
                </a:solidFill>
              </a:rPr>
              <a:t>timeline </a:t>
            </a:r>
            <a:r>
              <a:rPr lang="en-US" dirty="0" smtClean="0"/>
              <a:t>to cover work done over term</a:t>
            </a:r>
          </a:p>
          <a:p>
            <a:pPr lvl="1"/>
            <a:r>
              <a:rPr lang="en-US" dirty="0" smtClean="0"/>
              <a:t>State regulations: </a:t>
            </a:r>
            <a:r>
              <a:rPr lang="en-US" b="1" dirty="0" smtClean="0">
                <a:solidFill>
                  <a:schemeClr val="accent1"/>
                </a:solidFill>
                <a:effectLst>
                  <a:glow rad="63500">
                    <a:schemeClr val="accent5">
                      <a:satMod val="175000"/>
                      <a:alpha val="40000"/>
                    </a:schemeClr>
                  </a:glow>
                </a:effectLst>
              </a:rPr>
              <a:t>12 </a:t>
            </a:r>
            <a:r>
              <a:rPr lang="mr-IN" b="1" dirty="0" smtClean="0">
                <a:solidFill>
                  <a:schemeClr val="accent1"/>
                </a:solidFill>
                <a:effectLst>
                  <a:glow rad="63500">
                    <a:schemeClr val="accent5">
                      <a:satMod val="175000"/>
                      <a:alpha val="40000"/>
                    </a:schemeClr>
                  </a:glow>
                </a:effectLst>
              </a:rPr>
              <a:t>–</a:t>
            </a:r>
            <a:r>
              <a:rPr lang="en-US" b="1" dirty="0" smtClean="0">
                <a:solidFill>
                  <a:schemeClr val="accent1"/>
                </a:solidFill>
                <a:effectLst>
                  <a:glow rad="63500">
                    <a:schemeClr val="accent5">
                      <a:satMod val="175000"/>
                      <a:alpha val="40000"/>
                    </a:schemeClr>
                  </a:glow>
                </a:effectLst>
              </a:rPr>
              <a:t> 16 hours </a:t>
            </a:r>
            <a:r>
              <a:rPr lang="en-US" dirty="0" smtClean="0">
                <a:solidFill>
                  <a:schemeClr val="accent1"/>
                </a:solidFill>
              </a:rPr>
              <a:t>working outside of class</a:t>
            </a:r>
          </a:p>
          <a:p>
            <a:endParaRPr lang="en-US" dirty="0" smtClean="0"/>
          </a:p>
          <a:p>
            <a:r>
              <a:rPr lang="en-US" dirty="0"/>
              <a:t>As </a:t>
            </a:r>
            <a:r>
              <a:rPr lang="en-US" dirty="0" smtClean="0"/>
              <a:t>will see later, </a:t>
            </a:r>
            <a:r>
              <a:rPr lang="en-US" b="1" dirty="0" smtClean="0">
                <a:solidFill>
                  <a:schemeClr val="accent3"/>
                </a:solidFill>
              </a:rPr>
              <a:t>good situation for agile practices</a:t>
            </a:r>
          </a:p>
          <a:p>
            <a:pPr lvl="1"/>
            <a:r>
              <a:rPr lang="en-US" dirty="0" smtClean="0"/>
              <a:t>Will be completing </a:t>
            </a:r>
            <a:r>
              <a:rPr lang="en-US" dirty="0" smtClean="0">
                <a:solidFill>
                  <a:schemeClr val="accent1"/>
                </a:solidFill>
              </a:rPr>
              <a:t>4 sprints to complete project</a:t>
            </a:r>
          </a:p>
          <a:p>
            <a:pPr lvl="1"/>
            <a:r>
              <a:rPr lang="en-US" dirty="0" smtClean="0">
                <a:solidFill>
                  <a:schemeClr val="accent1"/>
                </a:solidFill>
              </a:rPr>
              <a:t>Practices &amp; tool use </a:t>
            </a:r>
            <a:r>
              <a:rPr lang="en-US" dirty="0" smtClean="0"/>
              <a:t>matter: not just about code</a:t>
            </a:r>
          </a:p>
          <a:p>
            <a:pPr lvl="1"/>
            <a:r>
              <a:rPr lang="en-US" dirty="0" smtClean="0"/>
              <a:t>Marketing also important: </a:t>
            </a:r>
            <a:r>
              <a:rPr lang="en-US" dirty="0" smtClean="0">
                <a:solidFill>
                  <a:schemeClr val="accent1"/>
                </a:solidFill>
              </a:rPr>
              <a:t>sales presentation in week 5</a:t>
            </a:r>
            <a:endParaRPr lang="en-US" dirty="0">
              <a:solidFill>
                <a:schemeClr val="accent1"/>
              </a:solidFill>
            </a:endParaRPr>
          </a:p>
        </p:txBody>
      </p:sp>
    </p:spTree>
    <p:extLst>
      <p:ext uri="{BB962C8B-B14F-4D97-AF65-F5344CB8AC3E}">
        <p14:creationId xmlns:p14="http://schemas.microsoft.com/office/powerpoint/2010/main" val="125595016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is NOT the Goal!</a:t>
            </a:r>
            <a:endParaRPr lang="en-US" dirty="0"/>
          </a:p>
        </p:txBody>
      </p:sp>
      <p:pic>
        <p:nvPicPr>
          <p:cNvPr id="2052" name="Picture 4" descr="https://upload.wikimedia.org/wikipedia/commons/9/91/EUR_100_obverse_%282002_issue%29.jpg"/>
          <p:cNvPicPr>
            <a:picLocks noChangeAspect="1" noChangeArrowheads="1"/>
          </p:cNvPicPr>
          <p:nvPr/>
        </p:nvPicPr>
        <p:blipFill rotWithShape="1">
          <a:blip r:embed="rId3">
            <a:extLst>
              <a:ext uri="{28A0092B-C50C-407E-A947-70E740481C1C}">
                <a14:useLocalDpi xmlns:a14="http://schemas.microsoft.com/office/drawing/2010/main"/>
              </a:ext>
            </a:extLst>
          </a:blip>
          <a:srcRect l="-171" r="-1"/>
          <a:stretch/>
        </p:blipFill>
        <p:spPr bwMode="auto">
          <a:xfrm>
            <a:off x="566928" y="1714500"/>
            <a:ext cx="8272272" cy="4610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46941120"/>
      </p:ext>
    </p:extLst>
  </p:cSld>
  <p:clrMapOvr>
    <a:masterClrMapping/>
  </p:clrMapOvr>
  <p:transition>
    <p:dissolv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is NOT the Goal!</a:t>
            </a:r>
            <a:endParaRPr lang="en-US" dirty="0"/>
          </a:p>
        </p:txBody>
      </p:sp>
      <p:pic>
        <p:nvPicPr>
          <p:cNvPr id="2052" name="Picture 4" descr="https://upload.wikimedia.org/wikipedia/commons/9/91/EUR_100_obverse_%282002_issue%29.jpg"/>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19566" y="1714500"/>
            <a:ext cx="6819634" cy="4610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2363056"/>
      </p:ext>
    </p:extLst>
  </p:cSld>
  <p:clrMapOvr>
    <a:masterClrMapping/>
  </p:clrMapOvr>
  <p:transition spd="slow">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RUP</a:t>
            </a:r>
            <a:endParaRPr lang="en-US" dirty="0"/>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lum contrast="-20000"/>
          </a:blip>
          <a:srcRect/>
          <a:stretch>
            <a:fillRect/>
          </a:stretch>
        </p:blipFill>
        <p:spPr bwMode="auto">
          <a:xfrm>
            <a:off x="1905000" y="2475817"/>
            <a:ext cx="6248400" cy="4223571"/>
          </a:xfrm>
          <a:prstGeom prst="rect">
            <a:avLst/>
          </a:prstGeom>
          <a:noFill/>
          <a:ln w="9525">
            <a:noFill/>
            <a:miter lim="800000"/>
            <a:headEnd/>
            <a:tailEnd/>
          </a:ln>
          <a:effectLst/>
        </p:spPr>
      </p:pic>
    </p:spTree>
    <p:extLst>
      <p:ext uri="{BB962C8B-B14F-4D97-AF65-F5344CB8AC3E}">
        <p14:creationId xmlns:p14="http://schemas.microsoft.com/office/powerpoint/2010/main" val="205761859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RUP</a:t>
            </a:r>
            <a:endParaRPr lang="en-US" dirty="0"/>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lum contrast="-20000"/>
          </a:blip>
          <a:srcRect/>
          <a:stretch>
            <a:fillRect/>
          </a:stretch>
        </p:blipFill>
        <p:spPr bwMode="auto">
          <a:xfrm>
            <a:off x="1905000" y="2475817"/>
            <a:ext cx="6248400" cy="4223571"/>
          </a:xfrm>
          <a:prstGeom prst="rect">
            <a:avLst/>
          </a:prstGeom>
          <a:noFill/>
          <a:ln w="9525">
            <a:noFill/>
            <a:miter lim="800000"/>
            <a:headEnd/>
            <a:tailEnd/>
          </a:ln>
          <a:effectLst/>
        </p:spPr>
      </p:pic>
      <p:sp>
        <p:nvSpPr>
          <p:cNvPr id="5" name="TextBox 4"/>
          <p:cNvSpPr txBox="1"/>
          <p:nvPr/>
        </p:nvSpPr>
        <p:spPr>
          <a:xfrm>
            <a:off x="3048000" y="1600200"/>
            <a:ext cx="5943600" cy="538609"/>
          </a:xfrm>
          <a:prstGeom prst="rect">
            <a:avLst/>
          </a:prstGeom>
          <a:noFill/>
        </p:spPr>
        <p:txBody>
          <a:bodyPr wrap="square" rtlCol="0">
            <a:spAutoFit/>
          </a:bodyPr>
          <a:lstStyle/>
          <a:p>
            <a:r>
              <a:rPr lang="en-US" sz="2900" b="1" dirty="0">
                <a:effectLst>
                  <a:outerShdw blurRad="50800" dist="38100" dir="2700000" algn="tl" rotWithShape="0">
                    <a:srgbClr val="000000">
                      <a:alpha val="43000"/>
                    </a:srgbClr>
                  </a:outerShdw>
                </a:effectLst>
                <a:latin typeface="+mn-lt"/>
              </a:rPr>
              <a:t>Time</a:t>
            </a:r>
            <a:r>
              <a:rPr lang="en-US" sz="2900" dirty="0">
                <a:effectLst>
                  <a:outerShdw blurRad="50800" dist="38100" dir="2700000" algn="tl" rotWithShape="0">
                    <a:srgbClr val="000000">
                      <a:alpha val="43000"/>
                    </a:srgbClr>
                  </a:outerShdw>
                </a:effectLst>
                <a:latin typeface="+mn-lt"/>
              </a:rPr>
              <a:t> </a:t>
            </a:r>
            <a:endParaRPr lang="en-US" sz="2900" b="1" dirty="0">
              <a:solidFill>
                <a:schemeClr val="accent3"/>
              </a:solidFill>
              <a:latin typeface="+mn-lt"/>
            </a:endParaRPr>
          </a:p>
        </p:txBody>
      </p:sp>
      <p:sp>
        <p:nvSpPr>
          <p:cNvPr id="6" name="TextBox 5"/>
          <p:cNvSpPr txBox="1"/>
          <p:nvPr/>
        </p:nvSpPr>
        <p:spPr>
          <a:xfrm>
            <a:off x="492182" y="3598039"/>
            <a:ext cx="1043876" cy="538609"/>
          </a:xfrm>
          <a:prstGeom prst="rect">
            <a:avLst/>
          </a:prstGeom>
          <a:noFill/>
        </p:spPr>
        <p:txBody>
          <a:bodyPr wrap="none" rtlCol="0">
            <a:spAutoFit/>
          </a:bodyPr>
          <a:lstStyle/>
          <a:p>
            <a:pPr algn="ctr"/>
            <a:r>
              <a:rPr lang="en-US" sz="2900" b="1" dirty="0" smtClean="0">
                <a:effectLst>
                  <a:outerShdw blurRad="50800" dist="38100" dir="2700000" algn="tl" rotWithShape="0">
                    <a:srgbClr val="000000">
                      <a:alpha val="43000"/>
                    </a:srgbClr>
                  </a:outerShdw>
                </a:effectLst>
                <a:latin typeface="+mn-lt"/>
              </a:rPr>
              <a:t>Work</a:t>
            </a:r>
            <a:endParaRPr lang="en-US" sz="2900" b="1" dirty="0">
              <a:effectLst>
                <a:outerShdw blurRad="50800" dist="38100" dir="2700000" algn="tl" rotWithShape="0">
                  <a:srgbClr val="000000">
                    <a:alpha val="43000"/>
                  </a:srgbClr>
                </a:outerShdw>
              </a:effectLst>
              <a:latin typeface="+mn-lt"/>
            </a:endParaRPr>
          </a:p>
        </p:txBody>
      </p:sp>
    </p:spTree>
    <p:extLst>
      <p:ext uri="{BB962C8B-B14F-4D97-AF65-F5344CB8AC3E}">
        <p14:creationId xmlns:p14="http://schemas.microsoft.com/office/powerpoint/2010/main" val="146652491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RUP</a:t>
            </a:r>
            <a:endParaRPr lang="en-US" dirty="0"/>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lum contrast="-20000"/>
          </a:blip>
          <a:srcRect/>
          <a:stretch>
            <a:fillRect/>
          </a:stretch>
        </p:blipFill>
        <p:spPr bwMode="auto">
          <a:xfrm>
            <a:off x="1905000" y="2475817"/>
            <a:ext cx="6248400" cy="4223571"/>
          </a:xfrm>
          <a:prstGeom prst="rect">
            <a:avLst/>
          </a:prstGeom>
          <a:noFill/>
          <a:ln w="9525">
            <a:noFill/>
            <a:miter lim="800000"/>
            <a:headEnd/>
            <a:tailEnd/>
          </a:ln>
          <a:effectLst/>
        </p:spPr>
      </p:pic>
      <p:sp>
        <p:nvSpPr>
          <p:cNvPr id="5" name="TextBox 4"/>
          <p:cNvSpPr txBox="1"/>
          <p:nvPr/>
        </p:nvSpPr>
        <p:spPr>
          <a:xfrm>
            <a:off x="3048000" y="1600200"/>
            <a:ext cx="5943600" cy="538609"/>
          </a:xfrm>
          <a:prstGeom prst="rect">
            <a:avLst/>
          </a:prstGeom>
          <a:noFill/>
        </p:spPr>
        <p:txBody>
          <a:bodyPr wrap="square" rtlCol="0">
            <a:spAutoFit/>
          </a:bodyPr>
          <a:lstStyle/>
          <a:p>
            <a:r>
              <a:rPr lang="en-US" sz="2900" b="1" dirty="0">
                <a:effectLst>
                  <a:outerShdw blurRad="50800" dist="38100" dir="2700000" algn="tl" rotWithShape="0">
                    <a:srgbClr val="000000">
                      <a:alpha val="43000"/>
                    </a:srgbClr>
                  </a:outerShdw>
                </a:effectLst>
                <a:latin typeface="+mn-lt"/>
              </a:rPr>
              <a:t>Time</a:t>
            </a:r>
            <a:r>
              <a:rPr lang="en-US" sz="2900" dirty="0">
                <a:effectLst>
                  <a:outerShdw blurRad="50800" dist="38100" dir="2700000" algn="tl" rotWithShape="0">
                    <a:srgbClr val="000000">
                      <a:alpha val="43000"/>
                    </a:srgbClr>
                  </a:outerShdw>
                </a:effectLst>
                <a:latin typeface="+mn-lt"/>
              </a:rPr>
              <a:t> </a:t>
            </a:r>
            <a:endParaRPr lang="en-US" sz="2900" b="1" dirty="0">
              <a:solidFill>
                <a:schemeClr val="accent3"/>
              </a:solidFill>
              <a:latin typeface="+mn-lt"/>
            </a:endParaRPr>
          </a:p>
        </p:txBody>
      </p:sp>
      <p:sp>
        <p:nvSpPr>
          <p:cNvPr id="6" name="TextBox 5"/>
          <p:cNvSpPr txBox="1"/>
          <p:nvPr/>
        </p:nvSpPr>
        <p:spPr>
          <a:xfrm>
            <a:off x="492182" y="3598039"/>
            <a:ext cx="1043876" cy="538609"/>
          </a:xfrm>
          <a:prstGeom prst="rect">
            <a:avLst/>
          </a:prstGeom>
          <a:noFill/>
        </p:spPr>
        <p:txBody>
          <a:bodyPr wrap="none" rtlCol="0">
            <a:spAutoFit/>
          </a:bodyPr>
          <a:lstStyle/>
          <a:p>
            <a:pPr algn="ctr"/>
            <a:r>
              <a:rPr lang="en-US" sz="2900" b="1" dirty="0" smtClean="0">
                <a:effectLst>
                  <a:outerShdw blurRad="50800" dist="38100" dir="2700000" algn="tl" rotWithShape="0">
                    <a:srgbClr val="000000">
                      <a:alpha val="43000"/>
                    </a:srgbClr>
                  </a:outerShdw>
                </a:effectLst>
                <a:latin typeface="+mn-lt"/>
              </a:rPr>
              <a:t>Work</a:t>
            </a:r>
            <a:endParaRPr lang="en-US" sz="2900" b="1" dirty="0">
              <a:effectLst>
                <a:outerShdw blurRad="50800" dist="38100" dir="2700000" algn="tl" rotWithShape="0">
                  <a:srgbClr val="000000">
                    <a:alpha val="43000"/>
                  </a:srgbClr>
                </a:outerShdw>
              </a:effectLst>
              <a:latin typeface="+mn-lt"/>
            </a:endParaRPr>
          </a:p>
        </p:txBody>
      </p:sp>
      <p:sp>
        <p:nvSpPr>
          <p:cNvPr id="4" name="Right Arrow 3"/>
          <p:cNvSpPr/>
          <p:nvPr/>
        </p:nvSpPr>
        <p:spPr>
          <a:xfrm>
            <a:off x="3124200" y="2133600"/>
            <a:ext cx="17526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5400000">
            <a:off x="-483755" y="4487720"/>
            <a:ext cx="17526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3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RUP</a:t>
            </a:r>
            <a:endParaRPr lang="en-US" dirty="0"/>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lum contrast="-20000"/>
          </a:blip>
          <a:srcRect/>
          <a:stretch>
            <a:fillRect/>
          </a:stretch>
        </p:blipFill>
        <p:spPr bwMode="auto">
          <a:xfrm>
            <a:off x="1905000" y="2475817"/>
            <a:ext cx="6248400" cy="4223571"/>
          </a:xfrm>
          <a:prstGeom prst="rect">
            <a:avLst/>
          </a:prstGeom>
          <a:noFill/>
          <a:ln w="9525">
            <a:noFill/>
            <a:miter lim="800000"/>
            <a:headEnd/>
            <a:tailEnd/>
          </a:ln>
          <a:effectLst/>
        </p:spPr>
      </p:pic>
      <p:sp>
        <p:nvSpPr>
          <p:cNvPr id="5" name="TextBox 4"/>
          <p:cNvSpPr txBox="1"/>
          <p:nvPr/>
        </p:nvSpPr>
        <p:spPr>
          <a:xfrm>
            <a:off x="3048000" y="1600200"/>
            <a:ext cx="5943600" cy="538609"/>
          </a:xfrm>
          <a:prstGeom prst="rect">
            <a:avLst/>
          </a:prstGeom>
          <a:noFill/>
        </p:spPr>
        <p:txBody>
          <a:bodyPr wrap="square" rtlCol="0">
            <a:spAutoFit/>
          </a:bodyPr>
          <a:lstStyle/>
          <a:p>
            <a:r>
              <a:rPr lang="en-US" sz="2900" b="1" dirty="0" smtClean="0">
                <a:effectLst>
                  <a:outerShdw blurRad="50800" dist="38100" dir="2700000" algn="tl" rotWithShape="0">
                    <a:srgbClr val="000000">
                      <a:alpha val="43000"/>
                    </a:srgbClr>
                  </a:outerShdw>
                </a:effectLst>
                <a:latin typeface="+mn-lt"/>
              </a:rPr>
              <a:t>Time</a:t>
            </a:r>
            <a:r>
              <a:rPr lang="en-US" sz="2900" dirty="0" smtClean="0">
                <a:effectLst>
                  <a:outerShdw blurRad="50800" dist="38100" dir="2700000" algn="tl" rotWithShape="0">
                    <a:srgbClr val="000000">
                      <a:alpha val="43000"/>
                    </a:srgbClr>
                  </a:outerShdw>
                </a:effectLst>
                <a:latin typeface="+mn-lt"/>
              </a:rPr>
              <a:t> </a:t>
            </a:r>
            <a:r>
              <a:rPr lang="en-US" sz="2900" dirty="0" smtClean="0">
                <a:latin typeface="+mn-lt"/>
              </a:rPr>
              <a:t>flows through </a:t>
            </a:r>
            <a:r>
              <a:rPr lang="en-US" sz="2900" dirty="0" smtClean="0">
                <a:solidFill>
                  <a:schemeClr val="accent3"/>
                </a:solidFill>
                <a:latin typeface="+mn-lt"/>
              </a:rPr>
              <a:t>4 business phases</a:t>
            </a:r>
            <a:endParaRPr lang="en-US" sz="2900" dirty="0">
              <a:solidFill>
                <a:schemeClr val="accent3"/>
              </a:solidFill>
              <a:latin typeface="+mn-lt"/>
            </a:endParaRPr>
          </a:p>
        </p:txBody>
      </p:sp>
      <p:cxnSp>
        <p:nvCxnSpPr>
          <p:cNvPr id="7" name="Straight Arrow Connector 6"/>
          <p:cNvCxnSpPr>
            <a:stCxn id="5" idx="2"/>
          </p:cNvCxnSpPr>
          <p:nvPr/>
        </p:nvCxnSpPr>
        <p:spPr>
          <a:xfrm>
            <a:off x="6019800" y="2138809"/>
            <a:ext cx="1447799" cy="680590"/>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2"/>
          </p:cNvCxnSpPr>
          <p:nvPr/>
        </p:nvCxnSpPr>
        <p:spPr>
          <a:xfrm>
            <a:off x="6019800" y="2138809"/>
            <a:ext cx="457199" cy="680592"/>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2"/>
          </p:cNvCxnSpPr>
          <p:nvPr/>
        </p:nvCxnSpPr>
        <p:spPr>
          <a:xfrm flipH="1">
            <a:off x="4953054" y="2138809"/>
            <a:ext cx="1066746" cy="680593"/>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2"/>
          </p:cNvCxnSpPr>
          <p:nvPr/>
        </p:nvCxnSpPr>
        <p:spPr>
          <a:xfrm flipH="1">
            <a:off x="4038654" y="2138809"/>
            <a:ext cx="1981146" cy="680593"/>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92182" y="3598039"/>
            <a:ext cx="1043876" cy="538609"/>
          </a:xfrm>
          <a:prstGeom prst="rect">
            <a:avLst/>
          </a:prstGeom>
          <a:noFill/>
        </p:spPr>
        <p:txBody>
          <a:bodyPr wrap="none" rtlCol="0">
            <a:spAutoFit/>
          </a:bodyPr>
          <a:lstStyle/>
          <a:p>
            <a:pPr algn="ctr"/>
            <a:r>
              <a:rPr lang="en-US" sz="2900" b="1" dirty="0" smtClean="0">
                <a:effectLst>
                  <a:outerShdw blurRad="50800" dist="38100" dir="2700000" algn="tl" rotWithShape="0">
                    <a:srgbClr val="000000">
                      <a:alpha val="43000"/>
                    </a:srgbClr>
                  </a:outerShdw>
                </a:effectLst>
                <a:latin typeface="+mn-lt"/>
              </a:rPr>
              <a:t>Work</a:t>
            </a:r>
            <a:endParaRPr lang="en-US" sz="2900" b="1" dirty="0">
              <a:effectLst>
                <a:outerShdw blurRad="50800" dist="38100" dir="2700000" algn="tl" rotWithShape="0">
                  <a:srgbClr val="000000">
                    <a:alpha val="43000"/>
                  </a:srgbClr>
                </a:outerShdw>
              </a:effectLst>
              <a:latin typeface="+mn-lt"/>
            </a:endParaRPr>
          </a:p>
        </p:txBody>
      </p:sp>
    </p:spTree>
    <p:extLst>
      <p:ext uri="{BB962C8B-B14F-4D97-AF65-F5344CB8AC3E}">
        <p14:creationId xmlns:p14="http://schemas.microsoft.com/office/powerpoint/2010/main" val="19719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RUP</a:t>
            </a:r>
            <a:endParaRPr lang="en-US" dirty="0"/>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lum contrast="-20000"/>
          </a:blip>
          <a:srcRect/>
          <a:stretch>
            <a:fillRect/>
          </a:stretch>
        </p:blipFill>
        <p:spPr bwMode="auto">
          <a:xfrm>
            <a:off x="1905000" y="2475817"/>
            <a:ext cx="6248400" cy="4223571"/>
          </a:xfrm>
          <a:prstGeom prst="rect">
            <a:avLst/>
          </a:prstGeom>
          <a:noFill/>
          <a:ln w="9525">
            <a:noFill/>
            <a:miter lim="800000"/>
            <a:headEnd/>
            <a:tailEnd/>
          </a:ln>
          <a:effectLst/>
        </p:spPr>
      </p:pic>
      <p:sp>
        <p:nvSpPr>
          <p:cNvPr id="62" name="TextBox 61"/>
          <p:cNvSpPr txBox="1"/>
          <p:nvPr/>
        </p:nvSpPr>
        <p:spPr>
          <a:xfrm>
            <a:off x="242549" y="3598039"/>
            <a:ext cx="1543142" cy="1431161"/>
          </a:xfrm>
          <a:prstGeom prst="rect">
            <a:avLst/>
          </a:prstGeom>
          <a:noFill/>
        </p:spPr>
        <p:txBody>
          <a:bodyPr wrap="none" rtlCol="0">
            <a:spAutoFit/>
          </a:bodyPr>
          <a:lstStyle/>
          <a:p>
            <a:pPr algn="ctr"/>
            <a:endParaRPr lang="en-US" sz="2900" dirty="0" smtClean="0">
              <a:solidFill>
                <a:schemeClr val="accent3"/>
              </a:solidFill>
              <a:latin typeface="+mn-lt"/>
            </a:endParaRPr>
          </a:p>
          <a:p>
            <a:pPr algn="ctr"/>
            <a:r>
              <a:rPr lang="en-US" sz="2900" dirty="0" smtClean="0">
                <a:solidFill>
                  <a:schemeClr val="accent3"/>
                </a:solidFill>
                <a:latin typeface="+mn-lt"/>
              </a:rPr>
              <a:t>follows</a:t>
            </a:r>
            <a:br>
              <a:rPr lang="en-US" sz="2900" dirty="0" smtClean="0">
                <a:solidFill>
                  <a:schemeClr val="accent3"/>
                </a:solidFill>
                <a:latin typeface="+mn-lt"/>
              </a:rPr>
            </a:br>
            <a:r>
              <a:rPr lang="en-US" sz="2900" dirty="0" smtClean="0">
                <a:solidFill>
                  <a:schemeClr val="accent3"/>
                </a:solidFill>
                <a:latin typeface="+mn-lt"/>
              </a:rPr>
              <a:t>waterfall</a:t>
            </a:r>
            <a:endParaRPr lang="en-US" sz="2900" dirty="0">
              <a:solidFill>
                <a:schemeClr val="accent3"/>
              </a:solidFill>
              <a:latin typeface="+mn-lt"/>
            </a:endParaRPr>
          </a:p>
        </p:txBody>
      </p:sp>
      <p:sp>
        <p:nvSpPr>
          <p:cNvPr id="22" name="TextBox 21"/>
          <p:cNvSpPr txBox="1"/>
          <p:nvPr/>
        </p:nvSpPr>
        <p:spPr>
          <a:xfrm>
            <a:off x="3048000" y="1600200"/>
            <a:ext cx="6096000" cy="538609"/>
          </a:xfrm>
          <a:prstGeom prst="rect">
            <a:avLst/>
          </a:prstGeom>
          <a:noFill/>
        </p:spPr>
        <p:txBody>
          <a:bodyPr wrap="square" rtlCol="0">
            <a:spAutoFit/>
          </a:bodyPr>
          <a:lstStyle/>
          <a:p>
            <a:r>
              <a:rPr lang="en-US" sz="2900" b="1" dirty="0">
                <a:effectLst>
                  <a:outerShdw blurRad="50800" dist="38100" dir="2700000" algn="tl" rotWithShape="0">
                    <a:srgbClr val="000000">
                      <a:alpha val="43000"/>
                    </a:srgbClr>
                  </a:outerShdw>
                </a:effectLst>
                <a:latin typeface="+mn-lt"/>
              </a:rPr>
              <a:t>Time</a:t>
            </a:r>
            <a:r>
              <a:rPr lang="en-US" sz="2900" dirty="0">
                <a:effectLst>
                  <a:outerShdw blurRad="50800" dist="38100" dir="2700000" algn="tl" rotWithShape="0">
                    <a:srgbClr val="000000">
                      <a:alpha val="43000"/>
                    </a:srgbClr>
                  </a:outerShdw>
                </a:effectLst>
                <a:latin typeface="+mn-lt"/>
              </a:rPr>
              <a:t> </a:t>
            </a:r>
            <a:r>
              <a:rPr lang="en-US" sz="2900" dirty="0" smtClean="0">
                <a:latin typeface="+mn-lt"/>
              </a:rPr>
              <a:t>flows through </a:t>
            </a:r>
            <a:r>
              <a:rPr lang="en-US" sz="2900" dirty="0" smtClean="0">
                <a:solidFill>
                  <a:schemeClr val="accent3"/>
                </a:solidFill>
                <a:latin typeface="+mn-lt"/>
              </a:rPr>
              <a:t>4 business phases</a:t>
            </a:r>
            <a:endParaRPr lang="en-US" sz="2900" dirty="0">
              <a:solidFill>
                <a:schemeClr val="accent3"/>
              </a:solidFill>
              <a:latin typeface="+mn-lt"/>
            </a:endParaRPr>
          </a:p>
        </p:txBody>
      </p:sp>
      <p:sp>
        <p:nvSpPr>
          <p:cNvPr id="31" name="TextBox 30"/>
          <p:cNvSpPr txBox="1"/>
          <p:nvPr/>
        </p:nvSpPr>
        <p:spPr>
          <a:xfrm>
            <a:off x="492182" y="3598039"/>
            <a:ext cx="1043876" cy="538609"/>
          </a:xfrm>
          <a:prstGeom prst="rect">
            <a:avLst/>
          </a:prstGeom>
          <a:noFill/>
        </p:spPr>
        <p:txBody>
          <a:bodyPr wrap="none" rtlCol="0">
            <a:spAutoFit/>
          </a:bodyPr>
          <a:lstStyle/>
          <a:p>
            <a:pPr algn="ctr"/>
            <a:r>
              <a:rPr lang="en-US" sz="2900" b="1" dirty="0" smtClean="0">
                <a:effectLst>
                  <a:outerShdw blurRad="50800" dist="38100" dir="2700000" algn="tl" rotWithShape="0">
                    <a:srgbClr val="000000">
                      <a:alpha val="43000"/>
                    </a:srgbClr>
                  </a:outerShdw>
                </a:effectLst>
                <a:latin typeface="+mn-lt"/>
              </a:rPr>
              <a:t>Work</a:t>
            </a:r>
            <a:endParaRPr lang="en-US" sz="2900" b="1" dirty="0">
              <a:effectLst>
                <a:outerShdw blurRad="50800" dist="38100" dir="2700000" algn="tl" rotWithShape="0">
                  <a:srgbClr val="000000">
                    <a:alpha val="43000"/>
                  </a:srgbClr>
                </a:outerShdw>
              </a:effectLst>
              <a:latin typeface="+mn-lt"/>
            </a:endParaRPr>
          </a:p>
        </p:txBody>
      </p:sp>
      <p:cxnSp>
        <p:nvCxnSpPr>
          <p:cNvPr id="32" name="Straight Arrow Connector 31"/>
          <p:cNvCxnSpPr>
            <a:stCxn id="31" idx="3"/>
          </p:cNvCxnSpPr>
          <p:nvPr/>
        </p:nvCxnSpPr>
        <p:spPr>
          <a:xfrm flipV="1">
            <a:off x="1536058" y="3429000"/>
            <a:ext cx="368942" cy="438344"/>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1" idx="3"/>
          </p:cNvCxnSpPr>
          <p:nvPr/>
        </p:nvCxnSpPr>
        <p:spPr>
          <a:xfrm flipV="1">
            <a:off x="1536058" y="3581400"/>
            <a:ext cx="826142" cy="285944"/>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3"/>
          </p:cNvCxnSpPr>
          <p:nvPr/>
        </p:nvCxnSpPr>
        <p:spPr>
          <a:xfrm>
            <a:off x="1536058" y="3867344"/>
            <a:ext cx="521342" cy="95056"/>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1" idx="3"/>
          </p:cNvCxnSpPr>
          <p:nvPr/>
        </p:nvCxnSpPr>
        <p:spPr>
          <a:xfrm>
            <a:off x="1536058" y="3867344"/>
            <a:ext cx="597542" cy="476056"/>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1" idx="3"/>
          </p:cNvCxnSpPr>
          <p:nvPr/>
        </p:nvCxnSpPr>
        <p:spPr>
          <a:xfrm>
            <a:off x="1536058" y="3867344"/>
            <a:ext cx="673742" cy="857056"/>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2" name="Rectangle 4"/>
          <p:cNvSpPr>
            <a:spLocks noGrp="1" noChangeArrowheads="1"/>
          </p:cNvSpPr>
          <p:nvPr>
            <p:ph type="title"/>
          </p:nvPr>
        </p:nvSpPr>
        <p:spPr/>
        <p:txBody>
          <a:bodyPr/>
          <a:lstStyle/>
          <a:p>
            <a:r>
              <a:rPr lang="en-US"/>
              <a:t>Inception Phase</a:t>
            </a:r>
          </a:p>
        </p:txBody>
      </p:sp>
      <p:sp>
        <p:nvSpPr>
          <p:cNvPr id="350213" name="Rectangle 5"/>
          <p:cNvSpPr>
            <a:spLocks noGrp="1" noChangeArrowheads="1"/>
          </p:cNvSpPr>
          <p:nvPr>
            <p:ph type="body" idx="1"/>
          </p:nvPr>
        </p:nvSpPr>
        <p:spPr>
          <a:xfrm>
            <a:off x="457200" y="1719263"/>
            <a:ext cx="8382000" cy="4986337"/>
          </a:xfrm>
        </p:spPr>
        <p:txBody>
          <a:bodyPr>
            <a:normAutofit/>
          </a:bodyPr>
          <a:lstStyle/>
          <a:p>
            <a:r>
              <a:rPr lang="en-US" dirty="0" smtClean="0"/>
              <a:t>Determine </a:t>
            </a:r>
            <a:r>
              <a:rPr lang="en-US" dirty="0" smtClean="0">
                <a:solidFill>
                  <a:schemeClr val="accent3"/>
                </a:solidFill>
              </a:rPr>
              <a:t>if project should </a:t>
            </a:r>
            <a:r>
              <a:rPr lang="en-US" dirty="0">
                <a:solidFill>
                  <a:schemeClr val="accent3"/>
                </a:solidFill>
              </a:rPr>
              <a:t>be undertaken</a:t>
            </a:r>
          </a:p>
          <a:p>
            <a:pPr lvl="1"/>
            <a:r>
              <a:rPr lang="en-US" dirty="0" smtClean="0">
                <a:solidFill>
                  <a:schemeClr val="accent1"/>
                </a:solidFill>
              </a:rPr>
              <a:t>Can we complete project </a:t>
            </a:r>
            <a:r>
              <a:rPr lang="en-US" dirty="0" smtClean="0"/>
              <a:t>within acceptable timeline?</a:t>
            </a:r>
          </a:p>
          <a:p>
            <a:pPr lvl="1"/>
            <a:r>
              <a:rPr lang="en-US" dirty="0" smtClean="0"/>
              <a:t>Does </a:t>
            </a:r>
            <a:r>
              <a:rPr lang="en-US" dirty="0"/>
              <a:t>the </a:t>
            </a:r>
            <a:r>
              <a:rPr lang="en-US" dirty="0">
                <a:solidFill>
                  <a:schemeClr val="accent1"/>
                </a:solidFill>
              </a:rPr>
              <a:t>business model make sense</a:t>
            </a:r>
            <a:r>
              <a:rPr lang="en-US" dirty="0"/>
              <a:t>?</a:t>
            </a:r>
          </a:p>
          <a:p>
            <a:r>
              <a:rPr lang="en-US" dirty="0" smtClean="0">
                <a:solidFill>
                  <a:schemeClr val="accent3"/>
                </a:solidFill>
              </a:rPr>
              <a:t>Possible risks </a:t>
            </a:r>
            <a:r>
              <a:rPr lang="en-US" dirty="0" smtClean="0"/>
              <a:t>are examined &amp; evaluated</a:t>
            </a:r>
          </a:p>
          <a:p>
            <a:pPr lvl="1"/>
            <a:r>
              <a:rPr lang="en-US" dirty="0" smtClean="0"/>
              <a:t>Risks can be </a:t>
            </a:r>
            <a:r>
              <a:rPr lang="en-US" dirty="0">
                <a:solidFill>
                  <a:schemeClr val="accent1"/>
                </a:solidFill>
              </a:rPr>
              <a:t>technical, architectural, or </a:t>
            </a:r>
            <a:r>
              <a:rPr lang="en-US" dirty="0" smtClean="0">
                <a:solidFill>
                  <a:schemeClr val="accent1"/>
                </a:solidFill>
              </a:rPr>
              <a:t>engineering</a:t>
            </a:r>
            <a:endParaRPr lang="en-US" dirty="0">
              <a:solidFill>
                <a:schemeClr val="accent1"/>
              </a:solidFill>
            </a:endParaRPr>
          </a:p>
          <a:p>
            <a:pPr lvl="1"/>
            <a:r>
              <a:rPr lang="en-US" dirty="0" smtClean="0">
                <a:solidFill>
                  <a:schemeClr val="accent1"/>
                </a:solidFill>
              </a:rPr>
              <a:t>Risk mitigation approaches </a:t>
            </a:r>
            <a:r>
              <a:rPr lang="en-US" dirty="0" smtClean="0"/>
              <a:t>are investigated</a:t>
            </a:r>
            <a:endParaRPr lang="en-US" dirty="0"/>
          </a:p>
          <a:p>
            <a:r>
              <a:rPr lang="en-US" dirty="0" smtClean="0"/>
              <a:t>Learn options by </a:t>
            </a:r>
            <a:r>
              <a:rPr lang="en-US" dirty="0" smtClean="0">
                <a:solidFill>
                  <a:srgbClr val="C32D2E"/>
                </a:solidFill>
              </a:rPr>
              <a:t>implementing </a:t>
            </a:r>
            <a:r>
              <a:rPr lang="en-US" b="1" dirty="0" smtClean="0">
                <a:solidFill>
                  <a:srgbClr val="C32D2E"/>
                </a:solidFill>
                <a:effectLst>
                  <a:outerShdw blurRad="50800" dist="38100" dir="2700000" algn="tl" rotWithShape="0">
                    <a:srgbClr val="000000">
                      <a:alpha val="43000"/>
                    </a:srgbClr>
                  </a:outerShdw>
                </a:effectLst>
              </a:rPr>
              <a:t>proofs</a:t>
            </a:r>
            <a:r>
              <a:rPr lang="en-US" b="1" dirty="0">
                <a:solidFill>
                  <a:srgbClr val="C32D2E"/>
                </a:solidFill>
                <a:effectLst>
                  <a:outerShdw blurRad="50800" dist="38100" dir="2700000" algn="tl" rotWithShape="0">
                    <a:srgbClr val="000000">
                      <a:alpha val="43000"/>
                    </a:srgbClr>
                  </a:outerShdw>
                </a:effectLst>
              </a:rPr>
              <a:t>-of-</a:t>
            </a:r>
            <a:r>
              <a:rPr lang="en-US" b="1" dirty="0" smtClean="0">
                <a:solidFill>
                  <a:srgbClr val="C32D2E"/>
                </a:solidFill>
                <a:effectLst>
                  <a:outerShdw blurRad="50800" dist="38100" dir="2700000" algn="tl" rotWithShape="0">
                    <a:srgbClr val="000000">
                      <a:alpha val="43000"/>
                    </a:srgbClr>
                  </a:outerShdw>
                </a:effectLst>
              </a:rPr>
              <a:t>concept</a:t>
            </a:r>
            <a:endParaRPr lang="en-US" dirty="0" smtClean="0">
              <a:solidFill>
                <a:srgbClr val="C32D2E"/>
              </a:solidFill>
            </a:endParaRPr>
          </a:p>
          <a:p>
            <a:pPr lvl="1"/>
            <a:r>
              <a:rPr lang="en-US" dirty="0">
                <a:solidFill>
                  <a:schemeClr val="accent1"/>
                </a:solidFill>
              </a:rPr>
              <a:t>Develop feel for environment </a:t>
            </a:r>
            <a:r>
              <a:rPr lang="en-US" dirty="0" smtClean="0"/>
              <a:t>during this time</a:t>
            </a:r>
            <a:endParaRPr lang="en-US" dirty="0"/>
          </a:p>
        </p:txBody>
      </p:sp>
    </p:spTree>
    <p:extLst>
      <p:ext uri="{BB962C8B-B14F-4D97-AF65-F5344CB8AC3E}">
        <p14:creationId xmlns:p14="http://schemas.microsoft.com/office/powerpoint/2010/main" val="94601935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2" name="Rectangle 4"/>
          <p:cNvSpPr>
            <a:spLocks noGrp="1" noChangeArrowheads="1"/>
          </p:cNvSpPr>
          <p:nvPr>
            <p:ph type="title"/>
          </p:nvPr>
        </p:nvSpPr>
        <p:spPr/>
        <p:txBody>
          <a:bodyPr/>
          <a:lstStyle/>
          <a:p>
            <a:r>
              <a:rPr lang="en-US"/>
              <a:t>Inception Phase</a:t>
            </a:r>
          </a:p>
        </p:txBody>
      </p:sp>
      <p:sp>
        <p:nvSpPr>
          <p:cNvPr id="350213" name="Rectangle 5"/>
          <p:cNvSpPr>
            <a:spLocks noGrp="1" noChangeArrowheads="1"/>
          </p:cNvSpPr>
          <p:nvPr>
            <p:ph type="body" idx="1"/>
          </p:nvPr>
        </p:nvSpPr>
        <p:spPr>
          <a:xfrm>
            <a:off x="457200" y="1719263"/>
            <a:ext cx="8382000" cy="4986337"/>
          </a:xfrm>
        </p:spPr>
        <p:txBody>
          <a:bodyPr>
            <a:normAutofit/>
          </a:bodyPr>
          <a:lstStyle/>
          <a:p>
            <a:r>
              <a:rPr lang="en-US" dirty="0" smtClean="0">
                <a:solidFill>
                  <a:schemeClr val="tx1">
                    <a:alpha val="15000"/>
                  </a:schemeClr>
                </a:solidFill>
              </a:rPr>
              <a:t>Determine</a:t>
            </a:r>
            <a:r>
              <a:rPr lang="en-US" dirty="0" smtClean="0"/>
              <a:t> </a:t>
            </a:r>
            <a:r>
              <a:rPr lang="en-US" dirty="0" smtClean="0">
                <a:solidFill>
                  <a:schemeClr val="accent3"/>
                </a:solidFill>
              </a:rPr>
              <a:t>if project should </a:t>
            </a:r>
            <a:r>
              <a:rPr lang="en-US" dirty="0">
                <a:solidFill>
                  <a:schemeClr val="accent3"/>
                </a:solidFill>
              </a:rPr>
              <a:t>be undertaken</a:t>
            </a:r>
          </a:p>
          <a:p>
            <a:pPr lvl="1"/>
            <a:r>
              <a:rPr lang="en-US" dirty="0" smtClean="0">
                <a:solidFill>
                  <a:schemeClr val="accent1">
                    <a:alpha val="15000"/>
                  </a:schemeClr>
                </a:solidFill>
              </a:rPr>
              <a:t>Can we complete project </a:t>
            </a:r>
            <a:r>
              <a:rPr lang="en-US" dirty="0" smtClean="0">
                <a:solidFill>
                  <a:schemeClr val="tx1">
                    <a:alpha val="15000"/>
                  </a:schemeClr>
                </a:solidFill>
              </a:rPr>
              <a:t>within acceptable timeline?</a:t>
            </a:r>
          </a:p>
          <a:p>
            <a:pPr lvl="1"/>
            <a:r>
              <a:rPr lang="en-US" dirty="0" smtClean="0">
                <a:solidFill>
                  <a:schemeClr val="tx1">
                    <a:alpha val="15000"/>
                  </a:schemeClr>
                </a:solidFill>
              </a:rPr>
              <a:t>Does </a:t>
            </a:r>
            <a:r>
              <a:rPr lang="en-US" dirty="0">
                <a:solidFill>
                  <a:schemeClr val="tx1">
                    <a:alpha val="15000"/>
                  </a:schemeClr>
                </a:solidFill>
              </a:rPr>
              <a:t>the </a:t>
            </a:r>
            <a:r>
              <a:rPr lang="en-US" dirty="0">
                <a:solidFill>
                  <a:schemeClr val="accent1">
                    <a:alpha val="15000"/>
                  </a:schemeClr>
                </a:solidFill>
              </a:rPr>
              <a:t>business model make sense</a:t>
            </a:r>
            <a:r>
              <a:rPr lang="en-US" dirty="0">
                <a:solidFill>
                  <a:schemeClr val="tx1">
                    <a:alpha val="15000"/>
                  </a:schemeClr>
                </a:solidFill>
              </a:rPr>
              <a:t>?</a:t>
            </a:r>
          </a:p>
          <a:p>
            <a:r>
              <a:rPr lang="en-US" dirty="0" smtClean="0">
                <a:solidFill>
                  <a:schemeClr val="accent3"/>
                </a:solidFill>
              </a:rPr>
              <a:t>Possible risks </a:t>
            </a:r>
            <a:r>
              <a:rPr lang="en-US" dirty="0">
                <a:solidFill>
                  <a:schemeClr val="tx1">
                    <a:alpha val="15000"/>
                  </a:schemeClr>
                </a:solidFill>
              </a:rPr>
              <a:t>are examined &amp; evaluated</a:t>
            </a:r>
          </a:p>
          <a:p>
            <a:pPr lvl="1"/>
            <a:r>
              <a:rPr lang="en-US" dirty="0">
                <a:solidFill>
                  <a:schemeClr val="tx1">
                    <a:alpha val="15000"/>
                  </a:schemeClr>
                </a:solidFill>
              </a:rPr>
              <a:t>Risks can be </a:t>
            </a:r>
            <a:r>
              <a:rPr lang="en-US" dirty="0">
                <a:solidFill>
                  <a:schemeClr val="accent1">
                    <a:alpha val="15000"/>
                  </a:schemeClr>
                </a:solidFill>
              </a:rPr>
              <a:t>technical, architectural, or engineering</a:t>
            </a:r>
          </a:p>
          <a:p>
            <a:pPr lvl="1"/>
            <a:r>
              <a:rPr lang="en-US" dirty="0">
                <a:solidFill>
                  <a:schemeClr val="accent1">
                    <a:alpha val="15000"/>
                  </a:schemeClr>
                </a:solidFill>
              </a:rPr>
              <a:t>Risk mitigation approaches </a:t>
            </a:r>
            <a:r>
              <a:rPr lang="en-US" dirty="0">
                <a:solidFill>
                  <a:schemeClr val="tx1">
                    <a:alpha val="15000"/>
                  </a:schemeClr>
                </a:solidFill>
              </a:rPr>
              <a:t>are investigated</a:t>
            </a:r>
          </a:p>
          <a:p>
            <a:r>
              <a:rPr lang="en-US" dirty="0">
                <a:solidFill>
                  <a:schemeClr val="tx1">
                    <a:alpha val="15000"/>
                  </a:schemeClr>
                </a:solidFill>
              </a:rPr>
              <a:t>Learn options by </a:t>
            </a:r>
            <a:r>
              <a:rPr lang="en-US" dirty="0">
                <a:solidFill>
                  <a:srgbClr val="C32D2E"/>
                </a:solidFill>
              </a:rPr>
              <a:t>implementing </a:t>
            </a:r>
            <a:r>
              <a:rPr lang="en-US" b="1" dirty="0">
                <a:solidFill>
                  <a:srgbClr val="C32D2E"/>
                </a:solidFill>
                <a:effectLst>
                  <a:outerShdw blurRad="50800" dist="38100" dir="2700000" algn="tl" rotWithShape="0">
                    <a:srgbClr val="000000">
                      <a:alpha val="43000"/>
                    </a:srgbClr>
                  </a:outerShdw>
                </a:effectLst>
              </a:rPr>
              <a:t>proofs-of-concept</a:t>
            </a:r>
            <a:endParaRPr lang="en-US" dirty="0">
              <a:solidFill>
                <a:srgbClr val="C32D2E"/>
              </a:solidFill>
            </a:endParaRPr>
          </a:p>
          <a:p>
            <a:pPr lvl="1"/>
            <a:r>
              <a:rPr lang="en-US" dirty="0">
                <a:solidFill>
                  <a:schemeClr val="accent1">
                    <a:alpha val="15000"/>
                  </a:schemeClr>
                </a:solidFill>
              </a:rPr>
              <a:t>Develop feel for environment </a:t>
            </a:r>
            <a:r>
              <a:rPr lang="en-US" dirty="0">
                <a:solidFill>
                  <a:schemeClr val="tx1">
                    <a:alpha val="15000"/>
                  </a:schemeClr>
                </a:solidFill>
              </a:rPr>
              <a:t>during this time</a:t>
            </a:r>
          </a:p>
        </p:txBody>
      </p:sp>
    </p:spTree>
    <p:extLst>
      <p:ext uri="{BB962C8B-B14F-4D97-AF65-F5344CB8AC3E}">
        <p14:creationId xmlns:p14="http://schemas.microsoft.com/office/powerpoint/2010/main" val="5041417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t>Elaboration Phase</a:t>
            </a:r>
          </a:p>
        </p:txBody>
      </p:sp>
      <p:sp>
        <p:nvSpPr>
          <p:cNvPr id="377859" name="Rectangle 3"/>
          <p:cNvSpPr>
            <a:spLocks noGrp="1" noChangeArrowheads="1"/>
          </p:cNvSpPr>
          <p:nvPr>
            <p:ph type="body" idx="1"/>
          </p:nvPr>
        </p:nvSpPr>
        <p:spPr/>
        <p:txBody>
          <a:bodyPr/>
          <a:lstStyle/>
          <a:p>
            <a:r>
              <a:rPr lang="en-US" dirty="0" smtClean="0">
                <a:solidFill>
                  <a:schemeClr val="accent3"/>
                </a:solidFill>
              </a:rPr>
              <a:t>Refine </a:t>
            </a:r>
            <a:r>
              <a:rPr lang="en-US" dirty="0">
                <a:solidFill>
                  <a:schemeClr val="accent3"/>
                </a:solidFill>
              </a:rPr>
              <a:t>work </a:t>
            </a:r>
            <a:r>
              <a:rPr lang="en-US" dirty="0" smtClean="0"/>
              <a:t>from inception </a:t>
            </a:r>
            <a:r>
              <a:rPr lang="en-US" dirty="0"/>
              <a:t>phase</a:t>
            </a:r>
          </a:p>
          <a:p>
            <a:pPr lvl="1"/>
            <a:r>
              <a:rPr lang="en-US" dirty="0" smtClean="0"/>
              <a:t>Requirements are </a:t>
            </a:r>
            <a:r>
              <a:rPr lang="en-US" dirty="0" smtClean="0">
                <a:solidFill>
                  <a:schemeClr val="accent1"/>
                </a:solidFill>
              </a:rPr>
              <a:t>clarified and expanded</a:t>
            </a:r>
            <a:endParaRPr lang="en-US" dirty="0">
              <a:solidFill>
                <a:schemeClr val="accent1"/>
              </a:solidFill>
            </a:endParaRPr>
          </a:p>
          <a:p>
            <a:pPr lvl="1"/>
            <a:r>
              <a:rPr lang="en-US" dirty="0" smtClean="0">
                <a:solidFill>
                  <a:schemeClr val="accent1"/>
                </a:solidFill>
              </a:rPr>
              <a:t>Analysis performed </a:t>
            </a:r>
            <a:r>
              <a:rPr lang="en-US" dirty="0" smtClean="0"/>
              <a:t>in any detail</a:t>
            </a:r>
            <a:endParaRPr lang="en-US" dirty="0"/>
          </a:p>
          <a:p>
            <a:pPr lvl="1"/>
            <a:r>
              <a:rPr lang="en-US" dirty="0" smtClean="0"/>
              <a:t>Create the </a:t>
            </a:r>
            <a:r>
              <a:rPr lang="en-US" dirty="0" smtClean="0">
                <a:solidFill>
                  <a:schemeClr val="accent1"/>
                </a:solidFill>
              </a:rPr>
              <a:t>design documents</a:t>
            </a:r>
          </a:p>
          <a:p>
            <a:r>
              <a:rPr lang="en-US" dirty="0" smtClean="0">
                <a:solidFill>
                  <a:schemeClr val="accent3"/>
                </a:solidFill>
              </a:rPr>
              <a:t>Elaborates &amp; enhances </a:t>
            </a:r>
            <a:r>
              <a:rPr lang="en-US" dirty="0" smtClean="0"/>
              <a:t>inception phase’s work</a:t>
            </a:r>
          </a:p>
          <a:p>
            <a:pPr lvl="1"/>
            <a:r>
              <a:rPr lang="en-US" dirty="0" smtClean="0"/>
              <a:t>At </a:t>
            </a:r>
            <a:r>
              <a:rPr lang="en-US" dirty="0"/>
              <a:t>end of phase, </a:t>
            </a:r>
            <a:r>
              <a:rPr lang="en-US" dirty="0">
                <a:solidFill>
                  <a:schemeClr val="accent1"/>
                </a:solidFill>
              </a:rPr>
              <a:t>suits </a:t>
            </a:r>
            <a:r>
              <a:rPr lang="en-US" dirty="0" smtClean="0">
                <a:solidFill>
                  <a:schemeClr val="accent1"/>
                </a:solidFill>
              </a:rPr>
              <a:t>will disappear</a:t>
            </a:r>
          </a:p>
          <a:p>
            <a:pPr lvl="1"/>
            <a:r>
              <a:rPr lang="en-US" dirty="0" smtClean="0">
                <a:solidFill>
                  <a:schemeClr val="accent1"/>
                </a:solidFill>
              </a:rPr>
              <a:t>Workload becomes domain of geeks</a:t>
            </a:r>
            <a:r>
              <a:rPr lang="en-US" dirty="0" smtClean="0"/>
              <a:t> after phase</a:t>
            </a:r>
            <a:endParaRPr lang="en-US" dirty="0"/>
          </a:p>
        </p:txBody>
      </p:sp>
    </p:spTree>
    <p:extLst>
      <p:ext uri="{BB962C8B-B14F-4D97-AF65-F5344CB8AC3E}">
        <p14:creationId xmlns:p14="http://schemas.microsoft.com/office/powerpoint/2010/main" val="1734064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Project Deadlines</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t>Sprint results </a:t>
            </a:r>
            <a:r>
              <a:rPr lang="en-US" dirty="0" smtClean="0">
                <a:solidFill>
                  <a:schemeClr val="accent3"/>
                </a:solidFill>
              </a:rPr>
              <a:t>presented to instructor in-class</a:t>
            </a:r>
          </a:p>
          <a:p>
            <a:pPr lvl="1"/>
            <a:r>
              <a:rPr lang="en-US" dirty="0" smtClean="0">
                <a:solidFill>
                  <a:schemeClr val="accent1"/>
                </a:solidFill>
              </a:rPr>
              <a:t>Sprint 1: </a:t>
            </a:r>
            <a:r>
              <a:rPr lang="en-US" b="1" dirty="0">
                <a:solidFill>
                  <a:srgbClr val="7030A0"/>
                </a:solidFill>
                <a:effectLst>
                  <a:outerShdw blurRad="38100" dist="38100" dir="2700000" algn="tl">
                    <a:srgbClr val="000000">
                      <a:alpha val="43137"/>
                    </a:srgbClr>
                  </a:outerShdw>
                </a:effectLst>
              </a:rPr>
              <a:t>Due June 8 </a:t>
            </a:r>
            <a:r>
              <a:rPr lang="en-US" dirty="0"/>
              <a:t>–</a:t>
            </a:r>
            <a:r>
              <a:rPr lang="en-US" dirty="0">
                <a:solidFill>
                  <a:schemeClr val="accent1"/>
                </a:solidFill>
              </a:rPr>
              <a:t> </a:t>
            </a:r>
            <a:r>
              <a:rPr lang="en-US" dirty="0" smtClean="0"/>
              <a:t>worth </a:t>
            </a:r>
            <a:r>
              <a:rPr lang="en-US" b="1" dirty="0" smtClean="0">
                <a:solidFill>
                  <a:srgbClr val="7030A0"/>
                </a:solidFill>
                <a:effectLst>
                  <a:outerShdw blurRad="38100" dist="38100" dir="2700000" algn="tl">
                    <a:srgbClr val="000000">
                      <a:alpha val="43137"/>
                    </a:srgbClr>
                  </a:outerShdw>
                </a:effectLst>
              </a:rPr>
              <a:t>20%</a:t>
            </a:r>
            <a:r>
              <a:rPr lang="en-US" dirty="0" smtClean="0"/>
              <a:t> of grade</a:t>
            </a:r>
          </a:p>
          <a:p>
            <a:pPr lvl="1"/>
            <a:r>
              <a:rPr lang="en-US" dirty="0" smtClean="0">
                <a:solidFill>
                  <a:schemeClr val="accent1"/>
                </a:solidFill>
              </a:rPr>
              <a:t>Sprint 2: </a:t>
            </a:r>
            <a:r>
              <a:rPr lang="en-US" b="1" dirty="0">
                <a:solidFill>
                  <a:srgbClr val="7030A0"/>
                </a:solidFill>
                <a:effectLst>
                  <a:outerShdw blurRad="38100" dist="38100" dir="2700000" algn="tl">
                    <a:srgbClr val="000000">
                      <a:alpha val="43137"/>
                    </a:srgbClr>
                  </a:outerShdw>
                </a:effectLst>
              </a:rPr>
              <a:t>Due June 15 </a:t>
            </a:r>
            <a:r>
              <a:rPr lang="en-US" dirty="0"/>
              <a:t>–</a:t>
            </a:r>
            <a:r>
              <a:rPr lang="en-US" dirty="0">
                <a:solidFill>
                  <a:schemeClr val="accent1"/>
                </a:solidFill>
              </a:rPr>
              <a:t> </a:t>
            </a:r>
            <a:r>
              <a:rPr lang="en-US" dirty="0"/>
              <a:t>worth </a:t>
            </a:r>
            <a:r>
              <a:rPr lang="en-US" b="1" dirty="0" smtClean="0">
                <a:solidFill>
                  <a:srgbClr val="7030A0"/>
                </a:solidFill>
                <a:effectLst>
                  <a:outerShdw blurRad="38100" dist="38100" dir="2700000" algn="tl">
                    <a:srgbClr val="000000">
                      <a:alpha val="43137"/>
                    </a:srgbClr>
                  </a:outerShdw>
                </a:effectLst>
              </a:rPr>
              <a:t>25%</a:t>
            </a:r>
            <a:r>
              <a:rPr lang="en-US" dirty="0" smtClean="0"/>
              <a:t> </a:t>
            </a:r>
            <a:r>
              <a:rPr lang="en-US" dirty="0"/>
              <a:t>of </a:t>
            </a:r>
            <a:r>
              <a:rPr lang="en-US" dirty="0" smtClean="0"/>
              <a:t>grade</a:t>
            </a:r>
            <a:endParaRPr lang="en-US" dirty="0" smtClean="0">
              <a:solidFill>
                <a:schemeClr val="accent1"/>
              </a:solidFill>
            </a:endParaRPr>
          </a:p>
          <a:p>
            <a:pPr lvl="1"/>
            <a:r>
              <a:rPr lang="en-US" dirty="0">
                <a:solidFill>
                  <a:schemeClr val="accent1"/>
                </a:solidFill>
              </a:rPr>
              <a:t>Sprint </a:t>
            </a:r>
            <a:r>
              <a:rPr lang="en-US" dirty="0" smtClean="0">
                <a:solidFill>
                  <a:schemeClr val="accent1"/>
                </a:solidFill>
              </a:rPr>
              <a:t>3: </a:t>
            </a:r>
            <a:r>
              <a:rPr lang="en-US" b="1" dirty="0">
                <a:solidFill>
                  <a:srgbClr val="7030A0"/>
                </a:solidFill>
                <a:effectLst>
                  <a:outerShdw blurRad="38100" dist="38100" dir="2700000" algn="tl">
                    <a:srgbClr val="000000">
                      <a:alpha val="43137"/>
                    </a:srgbClr>
                  </a:outerShdw>
                </a:effectLst>
              </a:rPr>
              <a:t>Due June 22 </a:t>
            </a:r>
            <a:r>
              <a:rPr lang="en-US" dirty="0"/>
              <a:t>–</a:t>
            </a:r>
            <a:r>
              <a:rPr lang="en-US" dirty="0">
                <a:solidFill>
                  <a:schemeClr val="accent1"/>
                </a:solidFill>
              </a:rPr>
              <a:t> </a:t>
            </a:r>
            <a:r>
              <a:rPr lang="en-US" dirty="0"/>
              <a:t>worth </a:t>
            </a:r>
            <a:r>
              <a:rPr lang="en-US" b="1" dirty="0" smtClean="0">
                <a:solidFill>
                  <a:srgbClr val="7030A0"/>
                </a:solidFill>
                <a:effectLst>
                  <a:outerShdw blurRad="38100" dist="38100" dir="2700000" algn="tl">
                    <a:srgbClr val="000000">
                      <a:alpha val="43137"/>
                    </a:srgbClr>
                  </a:outerShdw>
                </a:effectLst>
              </a:rPr>
              <a:t>25%</a:t>
            </a:r>
            <a:r>
              <a:rPr lang="en-US" dirty="0" smtClean="0"/>
              <a:t> </a:t>
            </a:r>
            <a:r>
              <a:rPr lang="en-US" dirty="0"/>
              <a:t>of </a:t>
            </a:r>
            <a:r>
              <a:rPr lang="en-US" dirty="0" smtClean="0"/>
              <a:t>grade</a:t>
            </a:r>
            <a:endParaRPr lang="en-US" dirty="0">
              <a:solidFill>
                <a:schemeClr val="accent1"/>
              </a:solidFill>
            </a:endParaRPr>
          </a:p>
          <a:p>
            <a:pPr lvl="1"/>
            <a:r>
              <a:rPr lang="en-US" dirty="0">
                <a:solidFill>
                  <a:schemeClr val="accent1"/>
                </a:solidFill>
              </a:rPr>
              <a:t>Sprint </a:t>
            </a:r>
            <a:r>
              <a:rPr lang="en-US" dirty="0" smtClean="0">
                <a:solidFill>
                  <a:schemeClr val="accent1"/>
                </a:solidFill>
              </a:rPr>
              <a:t>4: </a:t>
            </a:r>
            <a:r>
              <a:rPr lang="en-US" b="1" dirty="0">
                <a:solidFill>
                  <a:srgbClr val="7030A0"/>
                </a:solidFill>
                <a:effectLst>
                  <a:outerShdw blurRad="38100" dist="38100" dir="2700000" algn="tl">
                    <a:srgbClr val="000000">
                      <a:alpha val="43137"/>
                    </a:srgbClr>
                  </a:outerShdw>
                </a:effectLst>
              </a:rPr>
              <a:t>Due July 6 </a:t>
            </a:r>
            <a:r>
              <a:rPr lang="en-US" dirty="0"/>
              <a:t>–</a:t>
            </a:r>
            <a:r>
              <a:rPr lang="en-US" dirty="0">
                <a:solidFill>
                  <a:schemeClr val="accent1"/>
                </a:solidFill>
              </a:rPr>
              <a:t> </a:t>
            </a:r>
            <a:r>
              <a:rPr lang="en-US" dirty="0"/>
              <a:t>worth </a:t>
            </a:r>
            <a:r>
              <a:rPr lang="en-US" b="1" dirty="0">
                <a:solidFill>
                  <a:srgbClr val="7030A0"/>
                </a:solidFill>
                <a:effectLst>
                  <a:outerShdw blurRad="38100" dist="38100" dir="2700000" algn="tl">
                    <a:srgbClr val="000000">
                      <a:alpha val="43137"/>
                    </a:srgbClr>
                  </a:outerShdw>
                </a:effectLst>
              </a:rPr>
              <a:t>20%</a:t>
            </a:r>
            <a:r>
              <a:rPr lang="en-US" dirty="0"/>
              <a:t> of </a:t>
            </a:r>
            <a:r>
              <a:rPr lang="en-US" dirty="0" smtClean="0"/>
              <a:t>grade</a:t>
            </a:r>
          </a:p>
          <a:p>
            <a:pPr lvl="1"/>
            <a:r>
              <a:rPr lang="en-US" dirty="0" smtClean="0"/>
              <a:t>Will explain more </a:t>
            </a:r>
            <a:r>
              <a:rPr lang="en-US" dirty="0" smtClean="0">
                <a:solidFill>
                  <a:schemeClr val="accent1"/>
                </a:solidFill>
              </a:rPr>
              <a:t>how submission work on Thursday</a:t>
            </a:r>
          </a:p>
          <a:p>
            <a:pPr marL="365760" lvl="1" indent="0">
              <a:buNone/>
            </a:pPr>
            <a:endParaRPr lang="en-US" dirty="0" smtClean="0">
              <a:solidFill>
                <a:schemeClr val="accent1"/>
              </a:solidFill>
            </a:endParaRPr>
          </a:p>
          <a:p>
            <a:r>
              <a:rPr lang="en-US" dirty="0" smtClean="0">
                <a:solidFill>
                  <a:schemeClr val="accent3"/>
                </a:solidFill>
              </a:rPr>
              <a:t>"Trade show presentation" </a:t>
            </a:r>
            <a:r>
              <a:rPr lang="en-US" dirty="0" smtClean="0"/>
              <a:t>on </a:t>
            </a:r>
            <a:r>
              <a:rPr lang="en-US" b="1" dirty="0" smtClean="0">
                <a:solidFill>
                  <a:srgbClr val="7030A0"/>
                </a:solidFill>
                <a:effectLst>
                  <a:outerShdw blurRad="38100" dist="38100" dir="2700000" algn="tl">
                    <a:srgbClr val="000000">
                      <a:alpha val="43137"/>
                    </a:srgbClr>
                  </a:outerShdw>
                </a:effectLst>
              </a:rPr>
              <a:t>June 29 </a:t>
            </a:r>
            <a:r>
              <a:rPr lang="en-US" dirty="0"/>
              <a:t>&amp; worth </a:t>
            </a:r>
            <a:r>
              <a:rPr lang="en-US" b="1" dirty="0" smtClean="0">
                <a:solidFill>
                  <a:srgbClr val="7030A0"/>
                </a:solidFill>
                <a:effectLst>
                  <a:outerShdw blurRad="38100" dist="38100" dir="2700000" algn="tl">
                    <a:srgbClr val="000000">
                      <a:alpha val="43137"/>
                    </a:srgbClr>
                  </a:outerShdw>
                </a:effectLst>
              </a:rPr>
              <a:t>10%</a:t>
            </a:r>
          </a:p>
          <a:p>
            <a:pPr lvl="1"/>
            <a:r>
              <a:rPr lang="en-US" dirty="0"/>
              <a:t>Discuss in </a:t>
            </a:r>
            <a:r>
              <a:rPr lang="en-US" dirty="0">
                <a:solidFill>
                  <a:schemeClr val="accent1"/>
                </a:solidFill>
              </a:rPr>
              <a:t>more detail as we get closer to that </a:t>
            </a:r>
            <a:r>
              <a:rPr lang="en-US" dirty="0" smtClean="0">
                <a:solidFill>
                  <a:schemeClr val="accent1"/>
                </a:solidFill>
              </a:rPr>
              <a:t>time</a:t>
            </a:r>
            <a:endParaRPr lang="en-US" dirty="0">
              <a:solidFill>
                <a:schemeClr val="accent1"/>
              </a:solidFill>
            </a:endParaRPr>
          </a:p>
        </p:txBody>
      </p:sp>
    </p:spTree>
    <p:extLst>
      <p:ext uri="{BB962C8B-B14F-4D97-AF65-F5344CB8AC3E}">
        <p14:creationId xmlns:p14="http://schemas.microsoft.com/office/powerpoint/2010/main" val="7746155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t>Elaboration Phase</a:t>
            </a:r>
          </a:p>
        </p:txBody>
      </p:sp>
      <p:sp>
        <p:nvSpPr>
          <p:cNvPr id="377859" name="Rectangle 3"/>
          <p:cNvSpPr>
            <a:spLocks noGrp="1" noChangeArrowheads="1"/>
          </p:cNvSpPr>
          <p:nvPr>
            <p:ph type="body" idx="1"/>
          </p:nvPr>
        </p:nvSpPr>
        <p:spPr/>
        <p:txBody>
          <a:bodyPr/>
          <a:lstStyle/>
          <a:p>
            <a:r>
              <a:rPr lang="en-US" dirty="0" smtClean="0">
                <a:solidFill>
                  <a:schemeClr val="accent3"/>
                </a:solidFill>
              </a:rPr>
              <a:t>Refine </a:t>
            </a:r>
            <a:r>
              <a:rPr lang="en-US" dirty="0">
                <a:solidFill>
                  <a:schemeClr val="accent3"/>
                </a:solidFill>
              </a:rPr>
              <a:t>work </a:t>
            </a:r>
            <a:r>
              <a:rPr lang="en-US" dirty="0" smtClean="0">
                <a:solidFill>
                  <a:schemeClr val="tx1">
                    <a:alpha val="15000"/>
                  </a:schemeClr>
                </a:solidFill>
              </a:rPr>
              <a:t>from inception </a:t>
            </a:r>
            <a:r>
              <a:rPr lang="en-US" dirty="0">
                <a:solidFill>
                  <a:schemeClr val="tx1">
                    <a:alpha val="15000"/>
                  </a:schemeClr>
                </a:solidFill>
              </a:rPr>
              <a:t>phase</a:t>
            </a:r>
          </a:p>
          <a:p>
            <a:pPr lvl="1"/>
            <a:r>
              <a:rPr lang="en-US" dirty="0" smtClean="0">
                <a:solidFill>
                  <a:schemeClr val="tx1">
                    <a:alpha val="15000"/>
                  </a:schemeClr>
                </a:solidFill>
              </a:rPr>
              <a:t>Requirements are</a:t>
            </a:r>
            <a:r>
              <a:rPr lang="en-US" dirty="0" smtClean="0"/>
              <a:t> </a:t>
            </a:r>
            <a:r>
              <a:rPr lang="en-US" dirty="0" smtClean="0">
                <a:solidFill>
                  <a:schemeClr val="accent1">
                    <a:alpha val="15000"/>
                  </a:schemeClr>
                </a:solidFill>
              </a:rPr>
              <a:t>clarified and expanded</a:t>
            </a:r>
            <a:endParaRPr lang="en-US" dirty="0">
              <a:solidFill>
                <a:schemeClr val="accent1">
                  <a:alpha val="15000"/>
                </a:schemeClr>
              </a:solidFill>
            </a:endParaRPr>
          </a:p>
          <a:p>
            <a:pPr lvl="1"/>
            <a:r>
              <a:rPr lang="en-US" dirty="0">
                <a:solidFill>
                  <a:schemeClr val="accent1">
                    <a:alpha val="15000"/>
                  </a:schemeClr>
                </a:solidFill>
              </a:rPr>
              <a:t>Analysis performed </a:t>
            </a:r>
            <a:r>
              <a:rPr lang="en-US" dirty="0">
                <a:solidFill>
                  <a:schemeClr val="tx1">
                    <a:alpha val="15000"/>
                  </a:schemeClr>
                </a:solidFill>
              </a:rPr>
              <a:t>in any detail</a:t>
            </a:r>
          </a:p>
          <a:p>
            <a:pPr lvl="1"/>
            <a:r>
              <a:rPr lang="en-US" dirty="0">
                <a:solidFill>
                  <a:schemeClr val="tx1">
                    <a:alpha val="15000"/>
                  </a:schemeClr>
                </a:solidFill>
              </a:rPr>
              <a:t>Create the</a:t>
            </a:r>
            <a:r>
              <a:rPr lang="en-US" dirty="0" smtClean="0"/>
              <a:t> </a:t>
            </a:r>
            <a:r>
              <a:rPr lang="en-US" dirty="0">
                <a:solidFill>
                  <a:schemeClr val="accent1">
                    <a:alpha val="15000"/>
                  </a:schemeClr>
                </a:solidFill>
              </a:rPr>
              <a:t>design documents</a:t>
            </a:r>
          </a:p>
          <a:p>
            <a:r>
              <a:rPr lang="en-US" dirty="0" smtClean="0">
                <a:solidFill>
                  <a:schemeClr val="accent3"/>
                </a:solidFill>
              </a:rPr>
              <a:t>Elaborates &amp; enhances </a:t>
            </a:r>
            <a:r>
              <a:rPr lang="en-US" dirty="0">
                <a:solidFill>
                  <a:schemeClr val="tx1">
                    <a:alpha val="15000"/>
                  </a:schemeClr>
                </a:solidFill>
              </a:rPr>
              <a:t>inception phase’s work</a:t>
            </a:r>
          </a:p>
          <a:p>
            <a:pPr lvl="1"/>
            <a:r>
              <a:rPr lang="en-US" dirty="0">
                <a:solidFill>
                  <a:schemeClr val="tx1">
                    <a:alpha val="15000"/>
                  </a:schemeClr>
                </a:solidFill>
              </a:rPr>
              <a:t>At end of phase, </a:t>
            </a:r>
            <a:r>
              <a:rPr lang="en-US" dirty="0">
                <a:solidFill>
                  <a:schemeClr val="accent1">
                    <a:alpha val="15000"/>
                  </a:schemeClr>
                </a:solidFill>
              </a:rPr>
              <a:t>suits will disappear</a:t>
            </a:r>
          </a:p>
          <a:p>
            <a:pPr lvl="1"/>
            <a:r>
              <a:rPr lang="en-US" dirty="0">
                <a:solidFill>
                  <a:schemeClr val="accent1">
                    <a:alpha val="15000"/>
                  </a:schemeClr>
                </a:solidFill>
              </a:rPr>
              <a:t>Workload becomes domain of geeks </a:t>
            </a:r>
            <a:r>
              <a:rPr lang="en-US" dirty="0">
                <a:solidFill>
                  <a:schemeClr val="tx1">
                    <a:alpha val="15000"/>
                  </a:schemeClr>
                </a:solidFill>
              </a:rPr>
              <a:t>after phase</a:t>
            </a:r>
          </a:p>
        </p:txBody>
      </p:sp>
    </p:spTree>
    <p:extLst>
      <p:ext uri="{BB962C8B-B14F-4D97-AF65-F5344CB8AC3E}">
        <p14:creationId xmlns:p14="http://schemas.microsoft.com/office/powerpoint/2010/main" val="2088676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r>
              <a:rPr lang="en-US"/>
              <a:t>Construction &amp; Transition</a:t>
            </a:r>
          </a:p>
        </p:txBody>
      </p:sp>
      <p:sp>
        <p:nvSpPr>
          <p:cNvPr id="386051" name="Rectangle 3"/>
          <p:cNvSpPr>
            <a:spLocks noGrp="1" noChangeArrowheads="1"/>
          </p:cNvSpPr>
          <p:nvPr>
            <p:ph type="body" idx="1"/>
          </p:nvPr>
        </p:nvSpPr>
        <p:spPr/>
        <p:txBody>
          <a:bodyPr/>
          <a:lstStyle/>
          <a:p>
            <a:r>
              <a:rPr lang="en-US" dirty="0"/>
              <a:t>Construction phase </a:t>
            </a:r>
            <a:r>
              <a:rPr lang="en-US" dirty="0" smtClean="0">
                <a:solidFill>
                  <a:schemeClr val="accent3"/>
                </a:solidFill>
              </a:rPr>
              <a:t>performed by the techies</a:t>
            </a:r>
          </a:p>
          <a:p>
            <a:pPr lvl="1"/>
            <a:r>
              <a:rPr lang="en-US" dirty="0" smtClean="0">
                <a:solidFill>
                  <a:schemeClr val="accent1"/>
                </a:solidFill>
              </a:rPr>
              <a:t>Midpoint when α software</a:t>
            </a:r>
            <a:r>
              <a:rPr lang="en-US" dirty="0" smtClean="0"/>
              <a:t> is ready for viewing</a:t>
            </a:r>
          </a:p>
          <a:p>
            <a:pPr lvl="1"/>
            <a:r>
              <a:rPr lang="en-US" dirty="0" smtClean="0"/>
              <a:t>Often larger </a:t>
            </a:r>
            <a:r>
              <a:rPr lang="en-US" dirty="0" smtClean="0">
                <a:solidFill>
                  <a:schemeClr val="accent1"/>
                </a:solidFill>
              </a:rPr>
              <a:t>release of </a:t>
            </a:r>
            <a:r>
              <a:rPr lang="el-GR" dirty="0" smtClean="0">
                <a:solidFill>
                  <a:schemeClr val="accent1"/>
                </a:solidFill>
                <a:cs typeface="Arial" charset="0"/>
              </a:rPr>
              <a:t>β</a:t>
            </a:r>
            <a:r>
              <a:rPr lang="en-US" dirty="0" smtClean="0">
                <a:solidFill>
                  <a:schemeClr val="accent1"/>
                </a:solidFill>
                <a:cs typeface="Arial" charset="0"/>
              </a:rPr>
              <a:t> version at end</a:t>
            </a:r>
          </a:p>
          <a:p>
            <a:r>
              <a:rPr lang="en-US" dirty="0" smtClean="0">
                <a:solidFill>
                  <a:schemeClr val="accent3"/>
                </a:solidFill>
              </a:rPr>
              <a:t>Transition </a:t>
            </a:r>
            <a:r>
              <a:rPr lang="en-US" dirty="0">
                <a:solidFill>
                  <a:schemeClr val="accent3"/>
                </a:solidFill>
              </a:rPr>
              <a:t>phase moves software </a:t>
            </a:r>
            <a:r>
              <a:rPr lang="en-US" dirty="0"/>
              <a:t>to clients</a:t>
            </a:r>
          </a:p>
          <a:p>
            <a:pPr lvl="1"/>
            <a:r>
              <a:rPr lang="en-US" dirty="0" smtClean="0"/>
              <a:t>Results </a:t>
            </a:r>
            <a:r>
              <a:rPr lang="en-US" dirty="0"/>
              <a:t>from </a:t>
            </a:r>
            <a:r>
              <a:rPr lang="el-GR" dirty="0" smtClean="0">
                <a:solidFill>
                  <a:schemeClr val="accent1"/>
                </a:solidFill>
                <a:cs typeface="Arial" charset="0"/>
              </a:rPr>
              <a:t>β </a:t>
            </a:r>
            <a:r>
              <a:rPr lang="en-US" dirty="0" smtClean="0">
                <a:solidFill>
                  <a:schemeClr val="accent1"/>
                </a:solidFill>
              </a:rPr>
              <a:t>tests drive this phase</a:t>
            </a:r>
            <a:endParaRPr lang="en-US" dirty="0">
              <a:solidFill>
                <a:schemeClr val="accent1"/>
              </a:solidFill>
            </a:endParaRPr>
          </a:p>
          <a:p>
            <a:pPr lvl="1"/>
            <a:r>
              <a:rPr lang="en-US" dirty="0">
                <a:solidFill>
                  <a:schemeClr val="accent1"/>
                </a:solidFill>
              </a:rPr>
              <a:t>Ends with project </a:t>
            </a:r>
            <a:r>
              <a:rPr lang="en-US" dirty="0" smtClean="0">
                <a:solidFill>
                  <a:schemeClr val="accent1"/>
                </a:solidFill>
              </a:rPr>
              <a:t>release </a:t>
            </a:r>
            <a:r>
              <a:rPr lang="en-US" dirty="0" smtClean="0"/>
              <a:t>&amp; start of maintenance</a:t>
            </a:r>
            <a:endParaRPr lang="en-US" dirty="0"/>
          </a:p>
        </p:txBody>
      </p:sp>
    </p:spTree>
    <p:extLst>
      <p:ext uri="{BB962C8B-B14F-4D97-AF65-F5344CB8AC3E}">
        <p14:creationId xmlns:p14="http://schemas.microsoft.com/office/powerpoint/2010/main" val="64313609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Waterfall  vs. RUP</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62000" y="1600200"/>
            <a:ext cx="3200400" cy="4829696"/>
          </a:xfrm>
          <a:prstGeom prst="rect">
            <a:avLst/>
          </a:prstGeom>
          <a:noFill/>
          <a:ln w="9525">
            <a:noFill/>
            <a:miter lim="800000"/>
            <a:headEnd/>
            <a:tailEnd/>
          </a:ln>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r="-7916"/>
          <a:stretch/>
        </p:blipFill>
        <p:spPr>
          <a:xfrm>
            <a:off x="4421855" y="1981200"/>
            <a:ext cx="4722145" cy="3902273"/>
          </a:xfrm>
          <a:prstGeom prst="rect">
            <a:avLst/>
          </a:prstGeom>
        </p:spPr>
      </p:pic>
    </p:spTree>
    <p:extLst>
      <p:ext uri="{BB962C8B-B14F-4D97-AF65-F5344CB8AC3E}">
        <p14:creationId xmlns:p14="http://schemas.microsoft.com/office/powerpoint/2010/main" val="60085615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Iterative Development</a:t>
            </a:r>
            <a:endParaRPr lang="en-US" dirty="0"/>
          </a:p>
        </p:txBody>
      </p:sp>
      <p:sp>
        <p:nvSpPr>
          <p:cNvPr id="3" name="Content Placeholder 2"/>
          <p:cNvSpPr>
            <a:spLocks noGrp="1"/>
          </p:cNvSpPr>
          <p:nvPr>
            <p:ph sz="quarter" idx="1"/>
          </p:nvPr>
        </p:nvSpPr>
        <p:spPr/>
        <p:txBody>
          <a:bodyPr>
            <a:normAutofit/>
          </a:bodyPr>
          <a:lstStyle/>
          <a:p>
            <a:r>
              <a:rPr lang="en-US" dirty="0" smtClean="0">
                <a:solidFill>
                  <a:schemeClr val="accent3"/>
                </a:solidFill>
              </a:rPr>
              <a:t>Split project </a:t>
            </a:r>
            <a:r>
              <a:rPr lang="en-US" dirty="0" smtClean="0"/>
              <a:t>into many smaller pieces</a:t>
            </a:r>
          </a:p>
          <a:p>
            <a:pPr lvl="1"/>
            <a:r>
              <a:rPr lang="en-US" dirty="0" smtClean="0"/>
              <a:t>Each piece should be </a:t>
            </a:r>
            <a:r>
              <a:rPr lang="en-US" dirty="0" smtClean="0">
                <a:solidFill>
                  <a:schemeClr val="accent1"/>
                </a:solidFill>
              </a:rPr>
              <a:t>entirely independent </a:t>
            </a:r>
          </a:p>
          <a:p>
            <a:pPr lvl="1"/>
            <a:r>
              <a:rPr lang="en-US" dirty="0" smtClean="0">
                <a:solidFill>
                  <a:schemeClr val="accent1"/>
                </a:solidFill>
              </a:rPr>
              <a:t>Create replaceable modules </a:t>
            </a:r>
            <a:r>
              <a:rPr lang="en-US" dirty="0" smtClean="0"/>
              <a:t>in ideal world</a:t>
            </a:r>
          </a:p>
          <a:p>
            <a:pPr lvl="1"/>
            <a:r>
              <a:rPr lang="en-US" dirty="0" smtClean="0"/>
              <a:t>Nice side-effect is </a:t>
            </a:r>
            <a:r>
              <a:rPr lang="en-US" dirty="0" smtClean="0">
                <a:solidFill>
                  <a:schemeClr val="accent1"/>
                </a:solidFill>
              </a:rPr>
              <a:t>code often reusable</a:t>
            </a:r>
          </a:p>
          <a:p>
            <a:r>
              <a:rPr lang="en-US" dirty="0" smtClean="0">
                <a:solidFill>
                  <a:schemeClr val="accent3"/>
                </a:solidFill>
              </a:rPr>
              <a:t>Complete full waterfall </a:t>
            </a:r>
            <a:r>
              <a:rPr lang="en-US" dirty="0" smtClean="0"/>
              <a:t>for each piece</a:t>
            </a:r>
          </a:p>
          <a:p>
            <a:pPr lvl="1"/>
            <a:r>
              <a:rPr lang="en-US" dirty="0" smtClean="0"/>
              <a:t>Pieces </a:t>
            </a:r>
            <a:r>
              <a:rPr lang="en-US" dirty="0" smtClean="0">
                <a:solidFill>
                  <a:schemeClr val="accent1"/>
                </a:solidFill>
              </a:rPr>
              <a:t>worked on at varying rates</a:t>
            </a:r>
          </a:p>
          <a:p>
            <a:pPr lvl="1"/>
            <a:r>
              <a:rPr lang="en-US" dirty="0" smtClean="0">
                <a:solidFill>
                  <a:schemeClr val="accent1"/>
                </a:solidFill>
              </a:rPr>
              <a:t>Pieces completed before others </a:t>
            </a:r>
            <a:r>
              <a:rPr lang="en-US" dirty="0" smtClean="0"/>
              <a:t>even started</a:t>
            </a:r>
          </a:p>
          <a:p>
            <a:r>
              <a:rPr lang="en-US" dirty="0" smtClean="0"/>
              <a:t>Pieces integrated </a:t>
            </a:r>
            <a:r>
              <a:rPr lang="en-US" dirty="0" smtClean="0">
                <a:solidFill>
                  <a:schemeClr val="accent3"/>
                </a:solidFill>
              </a:rPr>
              <a:t>(merged) as they complete</a:t>
            </a:r>
          </a:p>
          <a:p>
            <a:pPr lvl="1"/>
            <a:r>
              <a:rPr lang="en-US" dirty="0" smtClean="0">
                <a:solidFill>
                  <a:schemeClr val="accent1"/>
                </a:solidFill>
              </a:rPr>
              <a:t>May need regression testing </a:t>
            </a:r>
            <a:r>
              <a:rPr lang="en-US" dirty="0" smtClean="0"/>
              <a:t>after merging</a:t>
            </a:r>
          </a:p>
          <a:p>
            <a:pPr lvl="1"/>
            <a:r>
              <a:rPr lang="en-US" dirty="0" smtClean="0"/>
              <a:t>Regression testing </a:t>
            </a:r>
            <a:r>
              <a:rPr lang="en-US" dirty="0" smtClean="0">
                <a:solidFill>
                  <a:schemeClr val="accent1"/>
                </a:solidFill>
              </a:rPr>
              <a:t>increases costs of this approach</a:t>
            </a:r>
          </a:p>
        </p:txBody>
      </p:sp>
    </p:spTree>
    <p:extLst>
      <p:ext uri="{BB962C8B-B14F-4D97-AF65-F5344CB8AC3E}">
        <p14:creationId xmlns:p14="http://schemas.microsoft.com/office/powerpoint/2010/main" val="76843811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dirty="0" smtClean="0"/>
              <a:t>Iterative Benefits</a:t>
            </a:r>
            <a:endParaRPr lang="en-US" dirty="0"/>
          </a:p>
        </p:txBody>
      </p:sp>
      <p:sp>
        <p:nvSpPr>
          <p:cNvPr id="188419" name="Rectangle 3"/>
          <p:cNvSpPr>
            <a:spLocks noGrp="1" noChangeArrowheads="1"/>
          </p:cNvSpPr>
          <p:nvPr>
            <p:ph sz="quarter" idx="1"/>
          </p:nvPr>
        </p:nvSpPr>
        <p:spPr/>
        <p:txBody>
          <a:bodyPr/>
          <a:lstStyle/>
          <a:p>
            <a:r>
              <a:rPr lang="en-US" dirty="0" smtClean="0"/>
              <a:t>Improves waterfall by </a:t>
            </a:r>
            <a:r>
              <a:rPr lang="en-US" dirty="0" smtClean="0">
                <a:solidFill>
                  <a:schemeClr val="accent3"/>
                </a:solidFill>
              </a:rPr>
              <a:t>working incrementally</a:t>
            </a:r>
          </a:p>
          <a:p>
            <a:pPr lvl="1"/>
            <a:r>
              <a:rPr lang="en-US" dirty="0" smtClean="0">
                <a:solidFill>
                  <a:schemeClr val="accent1"/>
                </a:solidFill>
              </a:rPr>
              <a:t>Focus on most important piece </a:t>
            </a:r>
            <a:r>
              <a:rPr lang="en-US" dirty="0" smtClean="0"/>
              <a:t>at the moment</a:t>
            </a:r>
          </a:p>
          <a:p>
            <a:pPr lvl="1"/>
            <a:r>
              <a:rPr lang="en-US" dirty="0" smtClean="0"/>
              <a:t>Take steps to </a:t>
            </a:r>
            <a:r>
              <a:rPr lang="en-US" dirty="0" smtClean="0">
                <a:solidFill>
                  <a:schemeClr val="accent1"/>
                </a:solidFill>
              </a:rPr>
              <a:t>develop </a:t>
            </a:r>
            <a:r>
              <a:rPr lang="en-US" b="1" u="sng" dirty="0" smtClean="0">
                <a:solidFill>
                  <a:schemeClr val="accent1"/>
                </a:solidFill>
              </a:rPr>
              <a:t>that piece</a:t>
            </a:r>
          </a:p>
          <a:p>
            <a:pPr lvl="1"/>
            <a:r>
              <a:rPr lang="en-US" dirty="0" smtClean="0">
                <a:solidFill>
                  <a:schemeClr val="accent1"/>
                </a:solidFill>
              </a:rPr>
              <a:t>Focus on new most important piece </a:t>
            </a:r>
            <a:r>
              <a:rPr lang="en-US" dirty="0" smtClean="0"/>
              <a:t>once complete</a:t>
            </a:r>
          </a:p>
          <a:p>
            <a:pPr lvl="1"/>
            <a:r>
              <a:rPr lang="en-US" dirty="0" smtClean="0"/>
              <a:t>Method also called </a:t>
            </a:r>
            <a:r>
              <a:rPr lang="en-US" b="1" dirty="0" smtClean="0">
                <a:solidFill>
                  <a:schemeClr val="accent4">
                    <a:lumMod val="75000"/>
                  </a:schemeClr>
                </a:solidFill>
              </a:rPr>
              <a:t>stepwise refinement</a:t>
            </a:r>
            <a:r>
              <a:rPr lang="en-US" dirty="0" smtClean="0">
                <a:solidFill>
                  <a:schemeClr val="accent4">
                    <a:lumMod val="75000"/>
                  </a:schemeClr>
                </a:solidFill>
              </a:rPr>
              <a:t> </a:t>
            </a:r>
          </a:p>
          <a:p>
            <a:r>
              <a:rPr lang="en-US" dirty="0" smtClean="0">
                <a:solidFill>
                  <a:schemeClr val="accent3"/>
                </a:solidFill>
              </a:rPr>
              <a:t>Best of both worlds </a:t>
            </a:r>
            <a:r>
              <a:rPr lang="en-US" dirty="0" smtClean="0"/>
              <a:t>is incremental methods goal</a:t>
            </a:r>
          </a:p>
          <a:p>
            <a:pPr lvl="1"/>
            <a:r>
              <a:rPr lang="en-US" dirty="0" smtClean="0"/>
              <a:t>Amount of </a:t>
            </a:r>
            <a:r>
              <a:rPr lang="en-US" dirty="0" smtClean="0">
                <a:solidFill>
                  <a:schemeClr val="accent1"/>
                </a:solidFill>
              </a:rPr>
              <a:t>duplicative work is minimized</a:t>
            </a:r>
          </a:p>
          <a:p>
            <a:pPr lvl="1"/>
            <a:r>
              <a:rPr lang="en-US" dirty="0" smtClean="0">
                <a:solidFill>
                  <a:schemeClr val="accent1"/>
                </a:solidFill>
              </a:rPr>
              <a:t>Improved reaction to change </a:t>
            </a:r>
            <a:r>
              <a:rPr lang="en-US" dirty="0" smtClean="0"/>
              <a:t>using smaller chunks</a:t>
            </a:r>
          </a:p>
        </p:txBody>
      </p:sp>
    </p:spTree>
    <p:extLst>
      <p:ext uri="{BB962C8B-B14F-4D97-AF65-F5344CB8AC3E}">
        <p14:creationId xmlns:p14="http://schemas.microsoft.com/office/powerpoint/2010/main" val="17272894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Waterfall  vs. Iterative</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2000" y="1600200"/>
            <a:ext cx="3200400" cy="4829696"/>
          </a:xfrm>
          <a:prstGeom prst="rect">
            <a:avLst/>
          </a:prstGeom>
          <a:noFill/>
          <a:ln w="9525">
            <a:noFill/>
            <a:miter lim="800000"/>
            <a:headEnd/>
            <a:tailEnd/>
          </a:ln>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8600" y="2342702"/>
            <a:ext cx="5030419" cy="3344693"/>
          </a:xfrm>
          <a:prstGeom prst="rect">
            <a:avLst/>
          </a:prstGeom>
        </p:spPr>
      </p:pic>
    </p:spTree>
    <p:extLst>
      <p:ext uri="{BB962C8B-B14F-4D97-AF65-F5344CB8AC3E}">
        <p14:creationId xmlns:p14="http://schemas.microsoft.com/office/powerpoint/2010/main" val="112125527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Methods</a:t>
            </a:r>
            <a:endParaRPr lang="en-US" dirty="0"/>
          </a:p>
        </p:txBody>
      </p:sp>
      <p:sp>
        <p:nvSpPr>
          <p:cNvPr id="3" name="Content Placeholder 2"/>
          <p:cNvSpPr>
            <a:spLocks noGrp="1"/>
          </p:cNvSpPr>
          <p:nvPr>
            <p:ph idx="1"/>
          </p:nvPr>
        </p:nvSpPr>
        <p:spPr>
          <a:xfrm>
            <a:off x="612648" y="1600200"/>
            <a:ext cx="8531352" cy="5105400"/>
          </a:xfrm>
        </p:spPr>
        <p:txBody>
          <a:bodyPr>
            <a:normAutofit/>
          </a:bodyPr>
          <a:lstStyle/>
          <a:p>
            <a:r>
              <a:rPr lang="en-US" b="1" dirty="0" smtClean="0">
                <a:solidFill>
                  <a:schemeClr val="accent3"/>
                </a:solidFill>
              </a:rPr>
              <a:t>Builds off of incremental &amp; iterative </a:t>
            </a:r>
            <a:r>
              <a:rPr lang="en-US" dirty="0" smtClean="0"/>
              <a:t>development</a:t>
            </a:r>
          </a:p>
          <a:p>
            <a:pPr lvl="1"/>
            <a:r>
              <a:rPr lang="en-US" dirty="0" smtClean="0"/>
              <a:t>Assumes that the </a:t>
            </a:r>
            <a:r>
              <a:rPr lang="en-US" dirty="0" smtClean="0">
                <a:solidFill>
                  <a:schemeClr val="accent1"/>
                </a:solidFill>
              </a:rPr>
              <a:t>changes inevitable &amp; unpredictable</a:t>
            </a:r>
          </a:p>
          <a:p>
            <a:pPr lvl="1"/>
            <a:r>
              <a:rPr lang="en-US" dirty="0" smtClean="0">
                <a:solidFill>
                  <a:schemeClr val="accent1"/>
                </a:solidFill>
              </a:rPr>
              <a:t>Planning irrational</a:t>
            </a:r>
            <a:r>
              <a:rPr lang="en-US" dirty="0" smtClean="0"/>
              <a:t>: only immediate future knowable</a:t>
            </a:r>
          </a:p>
          <a:p>
            <a:endParaRPr lang="en-US" dirty="0" smtClean="0">
              <a:solidFill>
                <a:schemeClr val="accent3"/>
              </a:solidFill>
            </a:endParaRPr>
          </a:p>
          <a:p>
            <a:r>
              <a:rPr lang="en-US" dirty="0" smtClean="0">
                <a:solidFill>
                  <a:schemeClr val="accent3"/>
                </a:solidFill>
              </a:rPr>
              <a:t>Series of short </a:t>
            </a:r>
            <a:r>
              <a:rPr lang="en-US" i="1" dirty="0" smtClean="0">
                <a:solidFill>
                  <a:schemeClr val="accent3"/>
                </a:solidFill>
              </a:rPr>
              <a:t>sprints</a:t>
            </a:r>
            <a:r>
              <a:rPr lang="en-US" dirty="0" smtClean="0">
                <a:solidFill>
                  <a:schemeClr val="accent3"/>
                </a:solidFill>
              </a:rPr>
              <a:t> </a:t>
            </a:r>
            <a:r>
              <a:rPr lang="en-US" dirty="0" smtClean="0"/>
              <a:t>replaces entire waterfall model</a:t>
            </a:r>
            <a:endParaRPr lang="en-US" dirty="0"/>
          </a:p>
          <a:p>
            <a:pPr lvl="1"/>
            <a:r>
              <a:rPr lang="en-US" dirty="0"/>
              <a:t>Think about the project </a:t>
            </a:r>
            <a:r>
              <a:rPr lang="en-US" dirty="0" smtClean="0"/>
              <a:t>&amp; </a:t>
            </a:r>
            <a:r>
              <a:rPr lang="en-US" dirty="0" smtClean="0">
                <a:solidFill>
                  <a:schemeClr val="accent1"/>
                </a:solidFill>
              </a:rPr>
              <a:t>select most important tasks</a:t>
            </a:r>
          </a:p>
          <a:p>
            <a:pPr lvl="1"/>
            <a:r>
              <a:rPr lang="en-US" dirty="0" smtClean="0">
                <a:solidFill>
                  <a:schemeClr val="accent1"/>
                </a:solidFill>
              </a:rPr>
              <a:t>Write acceptance tests </a:t>
            </a:r>
            <a:r>
              <a:rPr lang="en-US" dirty="0" smtClean="0"/>
              <a:t>to know when tasks complete</a:t>
            </a:r>
          </a:p>
          <a:p>
            <a:pPr lvl="1"/>
            <a:r>
              <a:rPr lang="en-US" dirty="0" smtClean="0"/>
              <a:t>Do just enough </a:t>
            </a:r>
            <a:r>
              <a:rPr lang="en-US" dirty="0" smtClean="0">
                <a:solidFill>
                  <a:schemeClr val="accent1"/>
                </a:solidFill>
              </a:rPr>
              <a:t>coding to pass tests (&amp; unit tests)</a:t>
            </a:r>
          </a:p>
          <a:p>
            <a:pPr lvl="1"/>
            <a:r>
              <a:rPr lang="en-US" dirty="0" smtClean="0">
                <a:solidFill>
                  <a:schemeClr val="accent1"/>
                </a:solidFill>
              </a:rPr>
              <a:t>Design </a:t>
            </a:r>
            <a:r>
              <a:rPr lang="en-US" i="1" dirty="0" smtClean="0">
                <a:solidFill>
                  <a:schemeClr val="accent1"/>
                </a:solidFill>
              </a:rPr>
              <a:t>emerges</a:t>
            </a:r>
            <a:r>
              <a:rPr lang="en-US" dirty="0" smtClean="0">
                <a:solidFill>
                  <a:schemeClr val="accent1"/>
                </a:solidFill>
              </a:rPr>
              <a:t> </a:t>
            </a:r>
            <a:r>
              <a:rPr lang="en-US" dirty="0" smtClean="0"/>
              <a:t>by as code adjusted (refactored)</a:t>
            </a:r>
          </a:p>
          <a:p>
            <a:pPr lvl="1"/>
            <a:endParaRPr lang="en-US" dirty="0"/>
          </a:p>
        </p:txBody>
      </p:sp>
    </p:spTree>
    <p:extLst>
      <p:ext uri="{BB962C8B-B14F-4D97-AF65-F5344CB8AC3E}">
        <p14:creationId xmlns:p14="http://schemas.microsoft.com/office/powerpoint/2010/main" val="97059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Agile Development</a:t>
            </a:r>
            <a:endParaRPr lang="en-US" dirty="0"/>
          </a:p>
        </p:txBody>
      </p:sp>
      <p:sp>
        <p:nvSpPr>
          <p:cNvPr id="5" name="Content Placeholder 4"/>
          <p:cNvSpPr>
            <a:spLocks noGrp="1"/>
          </p:cNvSpPr>
          <p:nvPr>
            <p:ph idx="1"/>
          </p:nvPr>
        </p:nvSpPr>
        <p:spPr>
          <a:xfrm>
            <a:off x="612648" y="1600200"/>
            <a:ext cx="8531352" cy="5105400"/>
          </a:xfrm>
        </p:spPr>
        <p:txBody>
          <a:bodyPr/>
          <a:lstStyle/>
          <a:p>
            <a:r>
              <a:rPr lang="en-US" dirty="0" smtClean="0"/>
              <a:t>Not engineers, but coders: </a:t>
            </a:r>
            <a:r>
              <a:rPr lang="en-US" dirty="0" smtClean="0">
                <a:solidFill>
                  <a:schemeClr val="accent3"/>
                </a:solidFill>
              </a:rPr>
              <a:t>do what comes naturally</a:t>
            </a:r>
          </a:p>
        </p:txBody>
      </p:sp>
      <p:pic>
        <p:nvPicPr>
          <p:cNvPr id="4" name="Picture 3">
            <a:hlinkClick r:id="rId2"/>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3850" y="3683000"/>
            <a:ext cx="8250899" cy="2717800"/>
          </a:xfrm>
          <a:prstGeom prst="rect">
            <a:avLst/>
          </a:prstGeom>
        </p:spPr>
      </p:pic>
    </p:spTree>
    <p:extLst>
      <p:ext uri="{BB962C8B-B14F-4D97-AF65-F5344CB8AC3E}">
        <p14:creationId xmlns:p14="http://schemas.microsoft.com/office/powerpoint/2010/main" val="134349993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Agile Development</a:t>
            </a:r>
            <a:endParaRPr lang="en-US" dirty="0"/>
          </a:p>
        </p:txBody>
      </p:sp>
      <p:sp>
        <p:nvSpPr>
          <p:cNvPr id="5" name="Content Placeholder 4"/>
          <p:cNvSpPr>
            <a:spLocks noGrp="1"/>
          </p:cNvSpPr>
          <p:nvPr>
            <p:ph idx="1"/>
          </p:nvPr>
        </p:nvSpPr>
        <p:spPr>
          <a:xfrm>
            <a:off x="612648" y="1600200"/>
            <a:ext cx="8531352" cy="5105400"/>
          </a:xfrm>
        </p:spPr>
        <p:txBody>
          <a:bodyPr/>
          <a:lstStyle/>
          <a:p>
            <a:r>
              <a:rPr lang="en-US" dirty="0" smtClean="0"/>
              <a:t>Not engineers, but coders: </a:t>
            </a:r>
            <a:r>
              <a:rPr lang="en-US" dirty="0" smtClean="0">
                <a:solidFill>
                  <a:schemeClr val="accent3"/>
                </a:solidFill>
              </a:rPr>
              <a:t>do what comes naturally</a:t>
            </a:r>
          </a:p>
          <a:p>
            <a:pPr lvl="1"/>
            <a:r>
              <a:rPr lang="en-US" b="1" dirty="0">
                <a:solidFill>
                  <a:schemeClr val="accent1"/>
                </a:solidFill>
              </a:rPr>
              <a:t>Other options </a:t>
            </a:r>
            <a:r>
              <a:rPr lang="en-US" b="1" dirty="0" smtClean="0">
                <a:solidFill>
                  <a:schemeClr val="accent1"/>
                </a:solidFill>
              </a:rPr>
              <a:t>too difficult</a:t>
            </a:r>
            <a:r>
              <a:rPr lang="en-US" dirty="0" smtClean="0"/>
              <a:t>, so </a:t>
            </a:r>
            <a:r>
              <a:rPr lang="en-US" dirty="0"/>
              <a:t>let’s give up entirely</a:t>
            </a:r>
            <a:r>
              <a:rPr lang="en-US" dirty="0" smtClean="0"/>
              <a:t>!</a:t>
            </a:r>
          </a:p>
          <a:p>
            <a:pPr lvl="1"/>
            <a:r>
              <a:rPr lang="en-US" dirty="0"/>
              <a:t>Not always the best idea, </a:t>
            </a:r>
            <a:r>
              <a:rPr lang="en-US" b="1" dirty="0">
                <a:solidFill>
                  <a:schemeClr val="accent1"/>
                </a:solidFill>
              </a:rPr>
              <a:t>but since we sucked before</a:t>
            </a:r>
            <a:r>
              <a:rPr lang="mr-IN" b="1" dirty="0" smtClean="0">
                <a:solidFill>
                  <a:schemeClr val="accent1"/>
                </a:solidFill>
              </a:rPr>
              <a:t>…</a:t>
            </a:r>
            <a:endParaRPr lang="en-US" b="1" dirty="0">
              <a:solidFill>
                <a:schemeClr val="accent1"/>
              </a:solidFill>
            </a:endParaRPr>
          </a:p>
          <a:p>
            <a:endParaRPr lang="en-US" dirty="0" smtClean="0">
              <a:solidFill>
                <a:schemeClr val="accent3"/>
              </a:solidFill>
            </a:endParaRPr>
          </a:p>
        </p:txBody>
      </p:sp>
    </p:spTree>
    <p:extLst>
      <p:ext uri="{BB962C8B-B14F-4D97-AF65-F5344CB8AC3E}">
        <p14:creationId xmlns:p14="http://schemas.microsoft.com/office/powerpoint/2010/main" val="75604028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Agile Development</a:t>
            </a:r>
            <a:endParaRPr lang="en-US" dirty="0"/>
          </a:p>
        </p:txBody>
      </p:sp>
      <p:sp>
        <p:nvSpPr>
          <p:cNvPr id="5" name="Content Placeholder 4"/>
          <p:cNvSpPr>
            <a:spLocks noGrp="1"/>
          </p:cNvSpPr>
          <p:nvPr>
            <p:ph idx="1"/>
          </p:nvPr>
        </p:nvSpPr>
        <p:spPr>
          <a:xfrm>
            <a:off x="612648" y="1600200"/>
            <a:ext cx="8531352" cy="5105400"/>
          </a:xfrm>
        </p:spPr>
        <p:txBody>
          <a:bodyPr/>
          <a:lstStyle/>
          <a:p>
            <a:r>
              <a:rPr lang="en-US" dirty="0" smtClean="0"/>
              <a:t>Not engineers, but coders: </a:t>
            </a:r>
            <a:r>
              <a:rPr lang="en-US" dirty="0" smtClean="0">
                <a:solidFill>
                  <a:schemeClr val="accent3"/>
                </a:solidFill>
              </a:rPr>
              <a:t>do what comes naturally</a:t>
            </a:r>
          </a:p>
          <a:p>
            <a:pPr lvl="1"/>
            <a:r>
              <a:rPr lang="en-US" b="1" dirty="0">
                <a:solidFill>
                  <a:schemeClr val="accent1"/>
                </a:solidFill>
              </a:rPr>
              <a:t>Other options </a:t>
            </a:r>
            <a:r>
              <a:rPr lang="en-US" b="1" dirty="0" smtClean="0">
                <a:solidFill>
                  <a:schemeClr val="accent1"/>
                </a:solidFill>
              </a:rPr>
              <a:t>too difficult</a:t>
            </a:r>
            <a:r>
              <a:rPr lang="en-US" dirty="0" smtClean="0"/>
              <a:t>, so </a:t>
            </a:r>
            <a:r>
              <a:rPr lang="en-US" dirty="0"/>
              <a:t>let’s give up entirely</a:t>
            </a:r>
            <a:r>
              <a:rPr lang="en-US" dirty="0" smtClean="0"/>
              <a:t>!</a:t>
            </a:r>
          </a:p>
          <a:p>
            <a:pPr lvl="1"/>
            <a:r>
              <a:rPr lang="en-US" dirty="0"/>
              <a:t>Not always the best idea, </a:t>
            </a:r>
            <a:r>
              <a:rPr lang="en-US" b="1" dirty="0">
                <a:solidFill>
                  <a:schemeClr val="accent1"/>
                </a:solidFill>
              </a:rPr>
              <a:t>but since we sucked before</a:t>
            </a:r>
            <a:r>
              <a:rPr lang="mr-IN" b="1" dirty="0" smtClean="0">
                <a:solidFill>
                  <a:schemeClr val="accent1"/>
                </a:solidFill>
              </a:rPr>
              <a:t>…</a:t>
            </a:r>
            <a:endParaRPr lang="en-US" b="1" dirty="0">
              <a:solidFill>
                <a:schemeClr val="accent1"/>
              </a:solidFill>
            </a:endParaRPr>
          </a:p>
          <a:p>
            <a:endParaRPr lang="en-US" dirty="0" smtClean="0">
              <a:solidFill>
                <a:schemeClr val="accent3"/>
              </a:solidFill>
            </a:endParaRPr>
          </a:p>
        </p:txBody>
      </p:sp>
      <p:graphicFrame>
        <p:nvGraphicFramePr>
          <p:cNvPr id="4" name="Content Placeholder 3"/>
          <p:cNvGraphicFramePr>
            <a:graphicFrameLocks/>
          </p:cNvGraphicFramePr>
          <p:nvPr>
            <p:extLst>
              <p:ext uri="{D42A27DB-BD31-4B8C-83A1-F6EECF244321}">
                <p14:modId xmlns:p14="http://schemas.microsoft.com/office/powerpoint/2010/main" val="171400199"/>
              </p:ext>
            </p:extLst>
          </p:nvPr>
        </p:nvGraphicFramePr>
        <p:xfrm>
          <a:off x="801624" y="3048000"/>
          <a:ext cx="7540752" cy="381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95745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 Not To Study</a:t>
            </a:r>
            <a:endParaRPr lang="en-US" dirty="0"/>
          </a:p>
        </p:txBody>
      </p:sp>
      <p:sp>
        <p:nvSpPr>
          <p:cNvPr id="3" name="Content Placeholder 2"/>
          <p:cNvSpPr>
            <a:spLocks noGrp="1"/>
          </p:cNvSpPr>
          <p:nvPr>
            <p:ph sz="quarter" idx="1"/>
          </p:nvPr>
        </p:nvSpPr>
        <p:spPr/>
        <p:txBody>
          <a:bodyPr/>
          <a:lstStyle/>
          <a:p>
            <a:r>
              <a:rPr lang="en-US" b="1" dirty="0" smtClean="0">
                <a:solidFill>
                  <a:schemeClr val="accent5">
                    <a:lumMod val="60000"/>
                    <a:lumOff val="40000"/>
                  </a:schemeClr>
                </a:solidFill>
              </a:rPr>
              <a:t>Will not help </a:t>
            </a:r>
            <a:r>
              <a:rPr lang="en-US" dirty="0" smtClean="0"/>
              <a:t>if your goal is:</a:t>
            </a:r>
            <a:endParaRPr lang="en-US" dirty="0"/>
          </a:p>
        </p:txBody>
      </p:sp>
      <p:pic>
        <p:nvPicPr>
          <p:cNvPr id="5" name="Picture 4" descr="Dilbert.png"/>
          <p:cNvPicPr>
            <a:picLocks noChangeAspect="1"/>
          </p:cNvPicPr>
          <p:nvPr/>
        </p:nvPicPr>
        <p:blipFill>
          <a:blip r:embed="rId2" cstate="print">
            <a:extLst>
              <a:ext uri="{28A0092B-C50C-407E-A947-70E740481C1C}">
                <a14:useLocalDpi xmlns:a14="http://schemas.microsoft.com/office/drawing/2010/main"/>
              </a:ext>
            </a:extLst>
          </a:blip>
          <a:srcRect l="19986" t="3698" r="17698"/>
          <a:stretch>
            <a:fillRect/>
          </a:stretch>
        </p:blipFill>
        <p:spPr>
          <a:xfrm>
            <a:off x="304800" y="2286000"/>
            <a:ext cx="1691640" cy="4127754"/>
          </a:xfrm>
          <a:prstGeom prst="rect">
            <a:avLst/>
          </a:prstGeom>
        </p:spPr>
      </p:pic>
      <p:pic>
        <p:nvPicPr>
          <p:cNvPr id="1031" name="Picture 7"/>
          <p:cNvPicPr>
            <a:picLocks noChangeAspect="1" noChangeArrowheads="1"/>
          </p:cNvPicPr>
          <p:nvPr/>
        </p:nvPicPr>
        <p:blipFill>
          <a:blip r:embed="rId3" cstate="print"/>
          <a:srcRect/>
          <a:stretch>
            <a:fillRect/>
          </a:stretch>
        </p:blipFill>
        <p:spPr bwMode="auto">
          <a:xfrm>
            <a:off x="4343400" y="2743200"/>
            <a:ext cx="4314825" cy="3381375"/>
          </a:xfrm>
          <a:prstGeom prst="rect">
            <a:avLst/>
          </a:prstGeom>
          <a:noFill/>
          <a:ln w="9525">
            <a:noFill/>
            <a:miter lim="800000"/>
            <a:headEnd/>
            <a:tailEnd/>
          </a:ln>
          <a:effectLst/>
        </p:spPr>
      </p:pic>
      <p:pic>
        <p:nvPicPr>
          <p:cNvPr id="14" name="Picture 13" descr="OfficeSpace.gif"/>
          <p:cNvPicPr>
            <a:picLocks noChangeAspect="1"/>
          </p:cNvPicPr>
          <p:nvPr/>
        </p:nvPicPr>
        <p:blipFill>
          <a:blip r:embed="rId4" cstate="print"/>
          <a:stretch>
            <a:fillRect/>
          </a:stretch>
        </p:blipFill>
        <p:spPr>
          <a:xfrm>
            <a:off x="2057399" y="2286000"/>
            <a:ext cx="2048933" cy="4191000"/>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hlinkClick r:id="rId2"/>
              </a:rPr>
              <a:t>Agile Manifesto</a:t>
            </a:r>
            <a:endParaRPr lang="en-US" dirty="0">
              <a:solidFill>
                <a:schemeClr val="tx1"/>
              </a:solidFill>
            </a:endParaRPr>
          </a:p>
        </p:txBody>
      </p:sp>
      <p:sp>
        <p:nvSpPr>
          <p:cNvPr id="3" name="Content Placeholder 2"/>
          <p:cNvSpPr>
            <a:spLocks noGrp="1"/>
          </p:cNvSpPr>
          <p:nvPr>
            <p:ph idx="1"/>
          </p:nvPr>
        </p:nvSpPr>
        <p:spPr>
          <a:xfrm>
            <a:off x="457200" y="1818673"/>
            <a:ext cx="8610600" cy="4886927"/>
          </a:xfrm>
        </p:spPr>
        <p:txBody>
          <a:bodyPr>
            <a:normAutofit/>
          </a:bodyPr>
          <a:lstStyle/>
          <a:p>
            <a:pPr marL="0" indent="0" algn="ctr">
              <a:buNone/>
            </a:pPr>
            <a:r>
              <a:rPr lang="en-US" dirty="0" smtClean="0">
                <a:solidFill>
                  <a:schemeClr val="accent1"/>
                </a:solidFill>
              </a:rPr>
              <a:t>[U]</a:t>
            </a:r>
            <a:r>
              <a:rPr lang="en-US" dirty="0" err="1" smtClean="0">
                <a:solidFill>
                  <a:schemeClr val="accent1"/>
                </a:solidFill>
              </a:rPr>
              <a:t>ncovering</a:t>
            </a:r>
            <a:r>
              <a:rPr lang="en-US" dirty="0" smtClean="0">
                <a:solidFill>
                  <a:schemeClr val="accent1"/>
                </a:solidFill>
              </a:rPr>
              <a:t> </a:t>
            </a:r>
            <a:r>
              <a:rPr lang="en-US" dirty="0">
                <a:solidFill>
                  <a:schemeClr val="accent1"/>
                </a:solidFill>
              </a:rPr>
              <a:t>better ways of </a:t>
            </a:r>
            <a:r>
              <a:rPr lang="en-US" dirty="0" smtClean="0">
                <a:solidFill>
                  <a:schemeClr val="accent1"/>
                </a:solidFill>
              </a:rPr>
              <a:t>developing software...</a:t>
            </a:r>
            <a:r>
              <a:rPr lang="en-US" dirty="0">
                <a:solidFill>
                  <a:schemeClr val="accent1"/>
                </a:solidFill>
              </a:rPr>
              <a:t/>
            </a:r>
            <a:br>
              <a:rPr lang="en-US" dirty="0">
                <a:solidFill>
                  <a:schemeClr val="accent1"/>
                </a:solidFill>
              </a:rPr>
            </a:br>
            <a:r>
              <a:rPr lang="en-US" dirty="0" smtClean="0">
                <a:solidFill>
                  <a:schemeClr val="accent1"/>
                </a:solidFill>
              </a:rPr>
              <a:t>[W]e </a:t>
            </a:r>
            <a:r>
              <a:rPr lang="en-US" dirty="0">
                <a:solidFill>
                  <a:schemeClr val="accent1"/>
                </a:solidFill>
              </a:rPr>
              <a:t>have come to value</a:t>
            </a:r>
            <a:r>
              <a:rPr lang="en-US" dirty="0" smtClean="0">
                <a:solidFill>
                  <a:schemeClr val="accent1"/>
                </a:solidFill>
              </a:rPr>
              <a:t>:</a:t>
            </a:r>
            <a:endParaRPr lang="en-US" dirty="0">
              <a:solidFill>
                <a:schemeClr val="accent1"/>
              </a:solidFill>
            </a:endParaRPr>
          </a:p>
          <a:p>
            <a:pPr marL="0" indent="0" algn="ctr">
              <a:buNone/>
            </a:pPr>
            <a:r>
              <a:rPr lang="en-US" b="1" dirty="0">
                <a:solidFill>
                  <a:schemeClr val="accent4">
                    <a:lumMod val="75000"/>
                  </a:schemeClr>
                </a:solidFill>
              </a:rPr>
              <a:t>Individuals and interactions </a:t>
            </a:r>
            <a:r>
              <a:rPr lang="en-US" dirty="0"/>
              <a:t>over </a:t>
            </a:r>
            <a:r>
              <a:rPr lang="en-US" dirty="0">
                <a:solidFill>
                  <a:schemeClr val="accent3">
                    <a:lumMod val="75000"/>
                  </a:schemeClr>
                </a:solidFill>
              </a:rPr>
              <a:t>processes and tools</a:t>
            </a:r>
            <a:br>
              <a:rPr lang="en-US" dirty="0">
                <a:solidFill>
                  <a:schemeClr val="accent3">
                    <a:lumMod val="75000"/>
                  </a:schemeClr>
                </a:solidFill>
              </a:rPr>
            </a:br>
            <a:r>
              <a:rPr lang="en-US" b="1" dirty="0">
                <a:solidFill>
                  <a:schemeClr val="accent4">
                    <a:lumMod val="75000"/>
                  </a:schemeClr>
                </a:solidFill>
              </a:rPr>
              <a:t>Working software </a:t>
            </a:r>
            <a:r>
              <a:rPr lang="en-US" dirty="0"/>
              <a:t>over </a:t>
            </a:r>
            <a:r>
              <a:rPr lang="en-US" dirty="0">
                <a:solidFill>
                  <a:schemeClr val="accent3">
                    <a:lumMod val="75000"/>
                  </a:schemeClr>
                </a:solidFill>
              </a:rPr>
              <a:t>comprehensive documentation</a:t>
            </a:r>
            <a:r>
              <a:rPr lang="en-US" dirty="0"/>
              <a:t/>
            </a:r>
            <a:br>
              <a:rPr lang="en-US" dirty="0"/>
            </a:br>
            <a:r>
              <a:rPr lang="en-US" b="1" dirty="0">
                <a:solidFill>
                  <a:schemeClr val="accent4">
                    <a:lumMod val="75000"/>
                  </a:schemeClr>
                </a:solidFill>
              </a:rPr>
              <a:t>Customer collaboration </a:t>
            </a:r>
            <a:r>
              <a:rPr lang="en-US" dirty="0"/>
              <a:t>over </a:t>
            </a:r>
            <a:r>
              <a:rPr lang="en-US" dirty="0">
                <a:solidFill>
                  <a:schemeClr val="accent3">
                    <a:lumMod val="75000"/>
                  </a:schemeClr>
                </a:solidFill>
              </a:rPr>
              <a:t>contract negotiation</a:t>
            </a:r>
            <a:r>
              <a:rPr lang="en-US" dirty="0"/>
              <a:t/>
            </a:r>
            <a:br>
              <a:rPr lang="en-US" dirty="0"/>
            </a:br>
            <a:r>
              <a:rPr lang="en-US" b="1" dirty="0">
                <a:solidFill>
                  <a:schemeClr val="accent4">
                    <a:lumMod val="75000"/>
                  </a:schemeClr>
                </a:solidFill>
              </a:rPr>
              <a:t>Responding to change </a:t>
            </a:r>
            <a:r>
              <a:rPr lang="en-US" dirty="0"/>
              <a:t>over </a:t>
            </a:r>
            <a:r>
              <a:rPr lang="en-US" dirty="0">
                <a:solidFill>
                  <a:schemeClr val="accent3">
                    <a:lumMod val="75000"/>
                  </a:schemeClr>
                </a:solidFill>
              </a:rPr>
              <a:t>following a </a:t>
            </a:r>
            <a:r>
              <a:rPr lang="en-US" dirty="0" smtClean="0">
                <a:solidFill>
                  <a:schemeClr val="accent3">
                    <a:lumMod val="75000"/>
                  </a:schemeClr>
                </a:solidFill>
              </a:rPr>
              <a:t>plan</a:t>
            </a:r>
          </a:p>
          <a:p>
            <a:pPr marL="0" indent="0" algn="ctr">
              <a:buNone/>
            </a:pPr>
            <a:r>
              <a:rPr lang="en-US" dirty="0">
                <a:solidFill>
                  <a:schemeClr val="accent3">
                    <a:lumMod val="75000"/>
                  </a:schemeClr>
                </a:solidFill>
              </a:rPr>
              <a:t/>
            </a:r>
            <a:br>
              <a:rPr lang="en-US" dirty="0">
                <a:solidFill>
                  <a:schemeClr val="accent3">
                    <a:lumMod val="75000"/>
                  </a:schemeClr>
                </a:solidFill>
              </a:rPr>
            </a:br>
            <a:r>
              <a:rPr lang="en-US" dirty="0" smtClean="0"/>
              <a:t>[T]here </a:t>
            </a:r>
            <a:r>
              <a:rPr lang="en-US" dirty="0"/>
              <a:t>is </a:t>
            </a:r>
            <a:r>
              <a:rPr lang="en-US" dirty="0">
                <a:solidFill>
                  <a:schemeClr val="accent3">
                    <a:lumMod val="75000"/>
                  </a:schemeClr>
                </a:solidFill>
              </a:rPr>
              <a:t>value in </a:t>
            </a:r>
            <a:r>
              <a:rPr lang="en-US" dirty="0" smtClean="0">
                <a:solidFill>
                  <a:schemeClr val="accent3">
                    <a:lumMod val="75000"/>
                  </a:schemeClr>
                </a:solidFill>
              </a:rPr>
              <a:t>the item on the </a:t>
            </a:r>
            <a:r>
              <a:rPr lang="en-US" dirty="0">
                <a:solidFill>
                  <a:schemeClr val="accent3">
                    <a:lumMod val="75000"/>
                  </a:schemeClr>
                </a:solidFill>
              </a:rPr>
              <a:t>right</a:t>
            </a:r>
            <a:r>
              <a:rPr lang="en-US" dirty="0"/>
              <a:t>, </a:t>
            </a:r>
            <a:r>
              <a:rPr lang="en-US" dirty="0" smtClean="0"/>
              <a:t/>
            </a:r>
            <a:br>
              <a:rPr lang="en-US" dirty="0" smtClean="0"/>
            </a:br>
            <a:r>
              <a:rPr lang="en-US" dirty="0" smtClean="0">
                <a:effectLst>
                  <a:glow rad="63500">
                    <a:schemeClr val="accent3">
                      <a:satMod val="175000"/>
                      <a:alpha val="40000"/>
                    </a:schemeClr>
                  </a:glow>
                  <a:outerShdw blurRad="63500" sx="102000" sy="102000" algn="ctr" rotWithShape="0">
                    <a:prstClr val="black">
                      <a:alpha val="40000"/>
                    </a:prstClr>
                  </a:outerShdw>
                </a:effectLst>
              </a:rPr>
              <a:t>we </a:t>
            </a:r>
            <a:r>
              <a:rPr lang="en-US" dirty="0">
                <a:effectLst>
                  <a:glow rad="63500">
                    <a:schemeClr val="accent3">
                      <a:satMod val="175000"/>
                      <a:alpha val="40000"/>
                    </a:schemeClr>
                  </a:glow>
                  <a:outerShdw blurRad="63500" sx="102000" sy="102000" algn="ctr" rotWithShape="0">
                    <a:prstClr val="black">
                      <a:alpha val="40000"/>
                    </a:prstClr>
                  </a:outerShdw>
                </a:effectLst>
              </a:rPr>
              <a:t>value the items on the left </a:t>
            </a:r>
            <a:r>
              <a:rPr lang="en-US" dirty="0" smtClean="0">
                <a:effectLst>
                  <a:glow rad="63500">
                    <a:schemeClr val="accent3">
                      <a:satMod val="175000"/>
                      <a:alpha val="40000"/>
                    </a:schemeClr>
                  </a:glow>
                  <a:outerShdw blurRad="63500" sx="102000" sy="102000" algn="ctr" rotWithShape="0">
                    <a:prstClr val="black">
                      <a:alpha val="40000"/>
                    </a:prstClr>
                  </a:outerShdw>
                </a:effectLst>
              </a:rPr>
              <a:t>more</a:t>
            </a:r>
            <a:endParaRPr lang="en-US" dirty="0">
              <a:effectLst>
                <a:glow rad="63500">
                  <a:schemeClr val="accent3">
                    <a:satMod val="175000"/>
                    <a:alpha val="40000"/>
                  </a:schemeClr>
                </a:glow>
                <a:outerShdw blurRad="63500" sx="102000" sy="102000" algn="ctr" rotWithShape="0">
                  <a:prstClr val="black">
                    <a:alpha val="40000"/>
                  </a:prstClr>
                </a:outerShdw>
              </a:effectLst>
            </a:endParaRPr>
          </a:p>
          <a:p>
            <a:endParaRPr lang="en-US" dirty="0"/>
          </a:p>
        </p:txBody>
      </p:sp>
    </p:spTree>
    <p:extLst>
      <p:ext uri="{BB962C8B-B14F-4D97-AF65-F5344CB8AC3E}">
        <p14:creationId xmlns:p14="http://schemas.microsoft.com/office/powerpoint/2010/main" val="156027575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a:t>
            </a:r>
            <a:r>
              <a:rPr lang="en-US" dirty="0" smtClean="0"/>
              <a:t>Principles</a:t>
            </a:r>
            <a:endParaRPr lang="en-US" dirty="0"/>
          </a:p>
        </p:txBody>
      </p:sp>
      <p:sp>
        <p:nvSpPr>
          <p:cNvPr id="3" name="Content Placeholder 2"/>
          <p:cNvSpPr>
            <a:spLocks noGrp="1"/>
          </p:cNvSpPr>
          <p:nvPr>
            <p:ph idx="1"/>
          </p:nvPr>
        </p:nvSpPr>
        <p:spPr>
          <a:xfrm>
            <a:off x="612648" y="1600200"/>
            <a:ext cx="8531352" cy="5105400"/>
          </a:xfrm>
        </p:spPr>
        <p:txBody>
          <a:bodyPr>
            <a:normAutofit/>
          </a:bodyPr>
          <a:lstStyle/>
          <a:p>
            <a:r>
              <a:rPr lang="en-US" dirty="0" smtClean="0">
                <a:solidFill>
                  <a:schemeClr val="accent3"/>
                </a:solidFill>
              </a:rPr>
              <a:t>Deliver valuable software </a:t>
            </a:r>
            <a:r>
              <a:rPr lang="en-US" dirty="0" smtClean="0"/>
              <a:t>early and often</a:t>
            </a:r>
          </a:p>
          <a:p>
            <a:pPr marL="365760" lvl="1" indent="0">
              <a:buNone/>
            </a:pPr>
            <a:r>
              <a:rPr lang="en-US" dirty="0" smtClean="0"/>
              <a:t>	Each time a </a:t>
            </a:r>
            <a:r>
              <a:rPr lang="en-US" dirty="0" smtClean="0">
                <a:solidFill>
                  <a:schemeClr val="accent4">
                    <a:lumMod val="75000"/>
                  </a:schemeClr>
                </a:solidFill>
              </a:rPr>
              <a:t>sprint ends: release running program</a:t>
            </a:r>
          </a:p>
          <a:p>
            <a:pPr marL="365760" lvl="1" indent="0">
              <a:buNone/>
            </a:pPr>
            <a:r>
              <a:rPr lang="en-US" dirty="0" smtClean="0">
                <a:solidFill>
                  <a:schemeClr val="accent4">
                    <a:lumMod val="75000"/>
                  </a:schemeClr>
                </a:solidFill>
              </a:rPr>
              <a:t>	Keep sprints short</a:t>
            </a:r>
            <a:r>
              <a:rPr lang="en-US" dirty="0" smtClean="0"/>
              <a:t>: 2 </a:t>
            </a:r>
            <a:r>
              <a:rPr lang="mr-IN" dirty="0" smtClean="0"/>
              <a:t>–</a:t>
            </a:r>
            <a:r>
              <a:rPr lang="en-US" dirty="0" smtClean="0"/>
              <a:t> 6 weeks standard practice</a:t>
            </a:r>
          </a:p>
          <a:p>
            <a:pPr marL="365760" lvl="1" indent="0">
              <a:buNone/>
            </a:pPr>
            <a:endParaRPr lang="en-US" dirty="0" smtClean="0"/>
          </a:p>
          <a:p>
            <a:r>
              <a:rPr lang="en-US" dirty="0" smtClean="0"/>
              <a:t>Welcome </a:t>
            </a:r>
            <a:r>
              <a:rPr lang="en-US" dirty="0">
                <a:solidFill>
                  <a:schemeClr val="accent3"/>
                </a:solidFill>
              </a:rPr>
              <a:t>changing </a:t>
            </a:r>
            <a:r>
              <a:rPr lang="en-US" dirty="0" smtClean="0">
                <a:solidFill>
                  <a:schemeClr val="accent3"/>
                </a:solidFill>
              </a:rPr>
              <a:t>requirements</a:t>
            </a:r>
          </a:p>
          <a:p>
            <a:pPr lvl="1"/>
            <a:r>
              <a:rPr lang="en-US" dirty="0" smtClean="0">
                <a:solidFill>
                  <a:schemeClr val="accent1"/>
                </a:solidFill>
              </a:rPr>
              <a:t>Even late </a:t>
            </a:r>
            <a:r>
              <a:rPr lang="en-US" dirty="0" smtClean="0"/>
              <a:t>in the development process</a:t>
            </a:r>
            <a:endParaRPr lang="en-US" dirty="0"/>
          </a:p>
          <a:p>
            <a:pPr marL="365760" lvl="1" indent="0">
              <a:buNone/>
            </a:pPr>
            <a:r>
              <a:rPr lang="en-US" dirty="0" smtClean="0"/>
              <a:t>	Standardize on </a:t>
            </a:r>
            <a:r>
              <a:rPr lang="en-US" dirty="0" smtClean="0">
                <a:solidFill>
                  <a:schemeClr val="accent4">
                    <a:lumMod val="75000"/>
                  </a:schemeClr>
                </a:solidFill>
              </a:rPr>
              <a:t>simple, cheap requirement practice</a:t>
            </a:r>
          </a:p>
          <a:p>
            <a:pPr marL="365760" lvl="1" indent="0">
              <a:buNone/>
            </a:pPr>
            <a:r>
              <a:rPr lang="en-US" dirty="0"/>
              <a:t>	</a:t>
            </a:r>
            <a:r>
              <a:rPr lang="en-US" dirty="0" smtClean="0">
                <a:solidFill>
                  <a:schemeClr val="accent4">
                    <a:lumMod val="75000"/>
                  </a:schemeClr>
                </a:solidFill>
              </a:rPr>
              <a:t>Few requirements per sprint</a:t>
            </a:r>
            <a:r>
              <a:rPr lang="en-US" dirty="0" smtClean="0"/>
              <a:t>, since sprints short</a:t>
            </a:r>
          </a:p>
          <a:p>
            <a:pPr marL="365760" lvl="1" indent="0">
              <a:buNone/>
            </a:pPr>
            <a:r>
              <a:rPr lang="en-US" dirty="0"/>
              <a:t>	</a:t>
            </a:r>
            <a:r>
              <a:rPr lang="en-US" dirty="0" smtClean="0"/>
              <a:t>Keep &amp; update </a:t>
            </a:r>
            <a:r>
              <a:rPr lang="en-US" i="1" dirty="0" smtClean="0">
                <a:solidFill>
                  <a:schemeClr val="accent4">
                    <a:lumMod val="75000"/>
                  </a:schemeClr>
                </a:solidFill>
              </a:rPr>
              <a:t>backlog</a:t>
            </a:r>
            <a:r>
              <a:rPr lang="en-US" dirty="0" smtClean="0">
                <a:solidFill>
                  <a:schemeClr val="accent4">
                    <a:lumMod val="75000"/>
                  </a:schemeClr>
                </a:solidFill>
              </a:rPr>
              <a:t> of requirements for later</a:t>
            </a:r>
          </a:p>
        </p:txBody>
      </p:sp>
    </p:spTree>
    <p:extLst>
      <p:ext uri="{BB962C8B-B14F-4D97-AF65-F5344CB8AC3E}">
        <p14:creationId xmlns:p14="http://schemas.microsoft.com/office/powerpoint/2010/main" val="63186799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Principles (cont.)</a:t>
            </a:r>
          </a:p>
        </p:txBody>
      </p:sp>
      <p:sp>
        <p:nvSpPr>
          <p:cNvPr id="3" name="Content Placeholder 2"/>
          <p:cNvSpPr>
            <a:spLocks noGrp="1"/>
          </p:cNvSpPr>
          <p:nvPr>
            <p:ph idx="1"/>
          </p:nvPr>
        </p:nvSpPr>
        <p:spPr>
          <a:xfrm>
            <a:off x="612648" y="1600200"/>
            <a:ext cx="8531352" cy="5105400"/>
          </a:xfrm>
        </p:spPr>
        <p:txBody>
          <a:bodyPr>
            <a:normAutofit/>
          </a:bodyPr>
          <a:lstStyle/>
          <a:p>
            <a:pPr marL="0" indent="0">
              <a:buNone/>
            </a:pPr>
            <a:r>
              <a:rPr lang="en-US" i="1" dirty="0" smtClean="0"/>
              <a:t>We </a:t>
            </a:r>
            <a:r>
              <a:rPr lang="en-US" i="1" dirty="0"/>
              <a:t>follow these principles:</a:t>
            </a:r>
            <a:r>
              <a:rPr lang="en-US" dirty="0"/>
              <a:t> </a:t>
            </a:r>
          </a:p>
          <a:p>
            <a:r>
              <a:rPr lang="en-US" dirty="0" smtClean="0"/>
              <a:t>Business </a:t>
            </a:r>
            <a:r>
              <a:rPr lang="en-US" dirty="0"/>
              <a:t>people </a:t>
            </a:r>
            <a:r>
              <a:rPr lang="en-US" dirty="0" smtClean="0"/>
              <a:t>&amp; developers </a:t>
            </a:r>
            <a:r>
              <a:rPr lang="en-US" dirty="0">
                <a:solidFill>
                  <a:schemeClr val="accent3"/>
                </a:solidFill>
              </a:rPr>
              <a:t>must work </a:t>
            </a:r>
            <a:r>
              <a:rPr lang="en-US" dirty="0" smtClean="0">
                <a:solidFill>
                  <a:schemeClr val="accent3"/>
                </a:solidFill>
              </a:rPr>
              <a:t>together daily... </a:t>
            </a:r>
          </a:p>
          <a:p>
            <a:r>
              <a:rPr lang="en-US" dirty="0">
                <a:solidFill>
                  <a:schemeClr val="accent3"/>
                </a:solidFill>
              </a:rPr>
              <a:t>Build projects around motivated individuals</a:t>
            </a:r>
          </a:p>
          <a:p>
            <a:pPr lvl="1"/>
            <a:r>
              <a:rPr lang="en-US" dirty="0"/>
              <a:t>Give them the </a:t>
            </a:r>
            <a:r>
              <a:rPr lang="en-US" dirty="0">
                <a:solidFill>
                  <a:schemeClr val="accent1"/>
                </a:solidFill>
              </a:rPr>
              <a:t>environment and support they need</a:t>
            </a:r>
          </a:p>
          <a:p>
            <a:pPr lvl="1"/>
            <a:r>
              <a:rPr lang="en-US" dirty="0">
                <a:solidFill>
                  <a:schemeClr val="accent1"/>
                </a:solidFill>
              </a:rPr>
              <a:t>Trust them </a:t>
            </a:r>
            <a:r>
              <a:rPr lang="en-US" dirty="0"/>
              <a:t>to get the job done.</a:t>
            </a:r>
            <a:br>
              <a:rPr lang="en-US" dirty="0"/>
            </a:br>
            <a:r>
              <a:rPr lang="en-US" dirty="0"/>
              <a:t>	Within development team </a:t>
            </a:r>
            <a:r>
              <a:rPr lang="en-US" dirty="0">
                <a:solidFill>
                  <a:schemeClr val="accent4">
                    <a:lumMod val="75000"/>
                  </a:schemeClr>
                </a:solidFill>
              </a:rPr>
              <a:t>embed product owner</a:t>
            </a:r>
            <a:br>
              <a:rPr lang="en-US" dirty="0">
                <a:solidFill>
                  <a:schemeClr val="accent4">
                    <a:lumMod val="75000"/>
                  </a:schemeClr>
                </a:solidFill>
              </a:rPr>
            </a:br>
            <a:r>
              <a:rPr lang="en-US" dirty="0">
                <a:solidFill>
                  <a:schemeClr val="accent4">
                    <a:lumMod val="75000"/>
                  </a:schemeClr>
                </a:solidFill>
              </a:rPr>
              <a:t>	Eliminate other specializations</a:t>
            </a:r>
            <a:r>
              <a:rPr lang="en-US" baseline="30000" dirty="0">
                <a:solidFill>
                  <a:srgbClr val="7030A0"/>
                </a:solidFill>
              </a:rPr>
              <a:t>*</a:t>
            </a:r>
            <a:r>
              <a:rPr lang="en-US" dirty="0"/>
              <a:t> creating separations</a:t>
            </a:r>
            <a:br>
              <a:rPr lang="en-US" dirty="0"/>
            </a:br>
            <a:r>
              <a:rPr lang="en-US" dirty="0" smtClean="0"/>
              <a:t>	Limit management &amp; </a:t>
            </a:r>
            <a:r>
              <a:rPr lang="en-US" dirty="0" smtClean="0">
                <a:solidFill>
                  <a:schemeClr val="accent4">
                    <a:lumMod val="75000"/>
                  </a:schemeClr>
                </a:solidFill>
              </a:rPr>
              <a:t>trust what coders do naturally</a:t>
            </a:r>
            <a:r>
              <a:rPr lang="en-US" dirty="0"/>
              <a:t/>
            </a:r>
            <a:br>
              <a:rPr lang="en-US" dirty="0"/>
            </a:br>
            <a:r>
              <a:rPr lang="en-US" dirty="0" smtClean="0"/>
              <a:t>	</a:t>
            </a:r>
          </a:p>
        </p:txBody>
      </p:sp>
    </p:spTree>
    <p:extLst>
      <p:ext uri="{BB962C8B-B14F-4D97-AF65-F5344CB8AC3E}">
        <p14:creationId xmlns:p14="http://schemas.microsoft.com/office/powerpoint/2010/main" val="4717871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Principles (cont.)</a:t>
            </a:r>
          </a:p>
        </p:txBody>
      </p:sp>
      <p:sp>
        <p:nvSpPr>
          <p:cNvPr id="3" name="Content Placeholder 2"/>
          <p:cNvSpPr>
            <a:spLocks noGrp="1"/>
          </p:cNvSpPr>
          <p:nvPr>
            <p:ph idx="1"/>
          </p:nvPr>
        </p:nvSpPr>
        <p:spPr>
          <a:xfrm>
            <a:off x="612648" y="1600200"/>
            <a:ext cx="8531352" cy="5105400"/>
          </a:xfrm>
        </p:spPr>
        <p:txBody>
          <a:bodyPr>
            <a:normAutofit/>
          </a:bodyPr>
          <a:lstStyle/>
          <a:p>
            <a:pPr marL="0" indent="0">
              <a:buNone/>
            </a:pPr>
            <a:r>
              <a:rPr lang="en-US" i="1" dirty="0"/>
              <a:t>We follow these principles:</a:t>
            </a:r>
            <a:r>
              <a:rPr lang="en-US" dirty="0"/>
              <a:t> </a:t>
            </a:r>
            <a:endParaRPr lang="en-US" dirty="0" smtClean="0"/>
          </a:p>
          <a:p>
            <a:r>
              <a:rPr lang="en-US" dirty="0">
                <a:solidFill>
                  <a:schemeClr val="accent3"/>
                </a:solidFill>
              </a:rPr>
              <a:t>Communicate </a:t>
            </a:r>
            <a:r>
              <a:rPr lang="en-US" dirty="0" smtClean="0">
                <a:solidFill>
                  <a:schemeClr val="accent3"/>
                </a:solidFill>
              </a:rPr>
              <a:t>face-to-face</a:t>
            </a:r>
          </a:p>
          <a:p>
            <a:pPr marL="365760" lvl="1" indent="0">
              <a:buNone/>
            </a:pPr>
            <a:r>
              <a:rPr lang="en-US" dirty="0" smtClean="0"/>
              <a:t>	Written over long weekend: </a:t>
            </a:r>
            <a:r>
              <a:rPr lang="en-US" dirty="0" smtClean="0">
                <a:solidFill>
                  <a:schemeClr val="accent4">
                    <a:lumMod val="75000"/>
                  </a:schemeClr>
                </a:solidFill>
              </a:rPr>
              <a:t>February 11-13, 2001</a:t>
            </a:r>
          </a:p>
          <a:p>
            <a:endParaRPr lang="en-US" dirty="0"/>
          </a:p>
        </p:txBody>
      </p:sp>
    </p:spTree>
    <p:extLst>
      <p:ext uri="{BB962C8B-B14F-4D97-AF65-F5344CB8AC3E}">
        <p14:creationId xmlns:p14="http://schemas.microsoft.com/office/powerpoint/2010/main" val="127194385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Principles (cont.)</a:t>
            </a:r>
          </a:p>
        </p:txBody>
      </p:sp>
      <p:sp>
        <p:nvSpPr>
          <p:cNvPr id="3" name="Content Placeholder 2"/>
          <p:cNvSpPr>
            <a:spLocks noGrp="1"/>
          </p:cNvSpPr>
          <p:nvPr>
            <p:ph idx="1"/>
          </p:nvPr>
        </p:nvSpPr>
        <p:spPr>
          <a:xfrm>
            <a:off x="612648" y="1600200"/>
            <a:ext cx="8531352" cy="5105400"/>
          </a:xfrm>
        </p:spPr>
        <p:txBody>
          <a:bodyPr>
            <a:normAutofit/>
          </a:bodyPr>
          <a:lstStyle/>
          <a:p>
            <a:pPr marL="0" indent="0">
              <a:buNone/>
            </a:pPr>
            <a:r>
              <a:rPr lang="en-US" i="1" dirty="0"/>
              <a:t>We follow these principles:</a:t>
            </a:r>
            <a:r>
              <a:rPr lang="en-US" dirty="0"/>
              <a:t> </a:t>
            </a:r>
            <a:endParaRPr lang="en-US" dirty="0" smtClean="0"/>
          </a:p>
          <a:p>
            <a:r>
              <a:rPr lang="en-US" dirty="0">
                <a:solidFill>
                  <a:schemeClr val="accent3"/>
                </a:solidFill>
              </a:rPr>
              <a:t>Communicate </a:t>
            </a:r>
            <a:r>
              <a:rPr lang="en-US" dirty="0" smtClean="0">
                <a:solidFill>
                  <a:schemeClr val="accent3"/>
                </a:solidFill>
              </a:rPr>
              <a:t>face-to-face</a:t>
            </a:r>
          </a:p>
          <a:p>
            <a:pPr marL="365760" lvl="1" indent="0">
              <a:buNone/>
            </a:pPr>
            <a:r>
              <a:rPr lang="en-US" dirty="0" smtClean="0"/>
              <a:t>	Written over long weekend: </a:t>
            </a:r>
            <a:r>
              <a:rPr lang="en-US" dirty="0" smtClean="0">
                <a:solidFill>
                  <a:schemeClr val="accent4">
                    <a:lumMod val="75000"/>
                  </a:schemeClr>
                </a:solidFill>
              </a:rPr>
              <a:t>February 11-13, 2001</a:t>
            </a:r>
          </a:p>
          <a:p>
            <a:endParaRPr lang="en-US" dirty="0"/>
          </a:p>
        </p:txBody>
      </p:sp>
      <p:pic>
        <p:nvPicPr>
          <p:cNvPr id="5122" name="Picture 2" descr="ttp://www.the-leaky-cauldron.org/wp-content/uploads/assets/150603093916-harry-potter-2001-super-16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4510" y="3200400"/>
            <a:ext cx="6087628" cy="3425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13824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Principles (cont.)</a:t>
            </a:r>
          </a:p>
        </p:txBody>
      </p:sp>
      <p:sp>
        <p:nvSpPr>
          <p:cNvPr id="3" name="Content Placeholder 2"/>
          <p:cNvSpPr>
            <a:spLocks noGrp="1"/>
          </p:cNvSpPr>
          <p:nvPr>
            <p:ph idx="1"/>
          </p:nvPr>
        </p:nvSpPr>
        <p:spPr>
          <a:xfrm>
            <a:off x="612648" y="1600200"/>
            <a:ext cx="8531352" cy="5105400"/>
          </a:xfrm>
        </p:spPr>
        <p:txBody>
          <a:bodyPr>
            <a:normAutofit/>
          </a:bodyPr>
          <a:lstStyle/>
          <a:p>
            <a:pPr marL="0" indent="0">
              <a:buNone/>
            </a:pPr>
            <a:r>
              <a:rPr lang="en-US" i="1" dirty="0"/>
              <a:t>We follow these principles:</a:t>
            </a:r>
            <a:r>
              <a:rPr lang="en-US" dirty="0"/>
              <a:t> </a:t>
            </a:r>
            <a:endParaRPr lang="en-US" dirty="0" smtClean="0"/>
          </a:p>
          <a:p>
            <a:r>
              <a:rPr lang="en-US" dirty="0" smtClean="0">
                <a:solidFill>
                  <a:schemeClr val="accent3"/>
                </a:solidFill>
              </a:rPr>
              <a:t>Working </a:t>
            </a:r>
            <a:r>
              <a:rPr lang="en-US" dirty="0">
                <a:solidFill>
                  <a:schemeClr val="accent3"/>
                </a:solidFill>
              </a:rPr>
              <a:t>software</a:t>
            </a:r>
            <a:r>
              <a:rPr lang="en-US" dirty="0"/>
              <a:t> is </a:t>
            </a:r>
            <a:r>
              <a:rPr lang="mr-IN" dirty="0" smtClean="0"/>
              <a:t>…</a:t>
            </a:r>
            <a:r>
              <a:rPr lang="en-US" dirty="0" smtClean="0"/>
              <a:t> primary </a:t>
            </a:r>
            <a:r>
              <a:rPr lang="en-US" dirty="0"/>
              <a:t>measure of </a:t>
            </a:r>
            <a:r>
              <a:rPr lang="en-US" dirty="0" smtClean="0"/>
              <a:t>progress</a:t>
            </a:r>
          </a:p>
          <a:p>
            <a:pPr marL="365760" lvl="1" indent="0">
              <a:buNone/>
            </a:pPr>
            <a:r>
              <a:rPr lang="en-US" dirty="0"/>
              <a:t>	</a:t>
            </a:r>
            <a:r>
              <a:rPr lang="en-US" dirty="0" smtClean="0"/>
              <a:t>Rather a complete waterfall, </a:t>
            </a:r>
            <a:r>
              <a:rPr lang="en-US" dirty="0" smtClean="0">
                <a:solidFill>
                  <a:schemeClr val="accent4">
                    <a:lumMod val="75000"/>
                  </a:schemeClr>
                </a:solidFill>
              </a:rPr>
              <a:t>jumps into development</a:t>
            </a:r>
            <a:br>
              <a:rPr lang="en-US" dirty="0" smtClean="0">
                <a:solidFill>
                  <a:schemeClr val="accent4">
                    <a:lumMod val="75000"/>
                  </a:schemeClr>
                </a:solidFill>
              </a:rPr>
            </a:br>
            <a:r>
              <a:rPr lang="en-US" dirty="0" smtClean="0">
                <a:solidFill>
                  <a:schemeClr val="accent4">
                    <a:lumMod val="75000"/>
                  </a:schemeClr>
                </a:solidFill>
              </a:rPr>
              <a:t>	Documentation not valued</a:t>
            </a:r>
            <a:r>
              <a:rPr lang="en-US" dirty="0" smtClean="0"/>
              <a:t>: code is real deliverable</a:t>
            </a:r>
            <a:endParaRPr lang="en-US" dirty="0"/>
          </a:p>
          <a:p>
            <a:r>
              <a:rPr lang="en-US" dirty="0"/>
              <a:t>Agile processes </a:t>
            </a:r>
            <a:r>
              <a:rPr lang="en-US" dirty="0">
                <a:solidFill>
                  <a:schemeClr val="accent3"/>
                </a:solidFill>
              </a:rPr>
              <a:t>promote sustainable </a:t>
            </a:r>
            <a:r>
              <a:rPr lang="en-US" dirty="0" smtClean="0">
                <a:solidFill>
                  <a:schemeClr val="accent3"/>
                </a:solidFill>
              </a:rPr>
              <a:t>development</a:t>
            </a:r>
          </a:p>
          <a:p>
            <a:pPr lvl="1"/>
            <a:r>
              <a:rPr lang="en-US" dirty="0" smtClean="0"/>
              <a:t>[</a:t>
            </a:r>
            <a:r>
              <a:rPr lang="en-US" dirty="0" smtClean="0">
                <a:solidFill>
                  <a:schemeClr val="accent1"/>
                </a:solidFill>
              </a:rPr>
              <a:t>M]</a:t>
            </a:r>
            <a:r>
              <a:rPr lang="en-US" dirty="0" err="1" smtClean="0">
                <a:solidFill>
                  <a:schemeClr val="accent1"/>
                </a:solidFill>
              </a:rPr>
              <a:t>aintain</a:t>
            </a:r>
            <a:r>
              <a:rPr lang="en-US" dirty="0" smtClean="0">
                <a:solidFill>
                  <a:schemeClr val="accent1"/>
                </a:solidFill>
              </a:rPr>
              <a:t> </a:t>
            </a:r>
            <a:r>
              <a:rPr lang="en-US" dirty="0">
                <a:solidFill>
                  <a:schemeClr val="accent1"/>
                </a:solidFill>
              </a:rPr>
              <a:t>a constant pace </a:t>
            </a:r>
            <a:r>
              <a:rPr lang="en-US" dirty="0" smtClean="0"/>
              <a:t>indefinitely</a:t>
            </a:r>
          </a:p>
          <a:p>
            <a:pPr lvl="1"/>
            <a:r>
              <a:rPr lang="en-US" dirty="0" smtClean="0">
                <a:solidFill>
                  <a:schemeClr val="accent1"/>
                </a:solidFill>
              </a:rPr>
              <a:t>No overtime at crunch time</a:t>
            </a:r>
            <a:endParaRPr lang="en-US" dirty="0">
              <a:solidFill>
                <a:schemeClr val="accent1"/>
              </a:solidFill>
            </a:endParaRPr>
          </a:p>
          <a:p>
            <a:r>
              <a:rPr lang="en-US" dirty="0"/>
              <a:t>Continuous attention to </a:t>
            </a:r>
            <a:r>
              <a:rPr lang="en-US" dirty="0" smtClean="0"/>
              <a:t/>
            </a:r>
            <a:br>
              <a:rPr lang="en-US" dirty="0" smtClean="0"/>
            </a:br>
            <a:r>
              <a:rPr lang="en-US" dirty="0" smtClean="0">
                <a:solidFill>
                  <a:schemeClr val="accent3"/>
                </a:solidFill>
              </a:rPr>
              <a:t>technical </a:t>
            </a:r>
            <a:r>
              <a:rPr lang="en-US" dirty="0">
                <a:solidFill>
                  <a:schemeClr val="accent3"/>
                </a:solidFill>
              </a:rPr>
              <a:t>excellence </a:t>
            </a:r>
            <a:r>
              <a:rPr lang="en-US" dirty="0" smtClean="0">
                <a:solidFill>
                  <a:schemeClr val="accent3"/>
                </a:solidFill>
              </a:rPr>
              <a:t>&amp; good </a:t>
            </a:r>
            <a:r>
              <a:rPr lang="en-US" dirty="0">
                <a:solidFill>
                  <a:schemeClr val="accent3"/>
                </a:solidFill>
              </a:rPr>
              <a:t>design </a:t>
            </a:r>
            <a:r>
              <a:rPr lang="en-US" dirty="0"/>
              <a:t>enhances </a:t>
            </a:r>
            <a:r>
              <a:rPr lang="en-US" dirty="0" smtClean="0"/>
              <a:t>agility</a:t>
            </a:r>
            <a:endParaRPr lang="en-US" dirty="0"/>
          </a:p>
          <a:p>
            <a:pPr marL="365760" lvl="1" indent="0">
              <a:buNone/>
            </a:pPr>
            <a:r>
              <a:rPr lang="en-US" dirty="0"/>
              <a:t>	</a:t>
            </a:r>
            <a:r>
              <a:rPr lang="en-US" dirty="0" smtClean="0"/>
              <a:t>Developers always able to </a:t>
            </a:r>
            <a:r>
              <a:rPr lang="en-US" dirty="0" smtClean="0">
                <a:solidFill>
                  <a:schemeClr val="accent4">
                    <a:lumMod val="75000"/>
                  </a:schemeClr>
                </a:solidFill>
              </a:rPr>
              <a:t>refactor code to improve it</a:t>
            </a:r>
            <a:endParaRPr lang="en-US" dirty="0">
              <a:solidFill>
                <a:schemeClr val="accent4">
                  <a:lumMod val="75000"/>
                </a:schemeClr>
              </a:solidFill>
            </a:endParaRPr>
          </a:p>
        </p:txBody>
      </p:sp>
    </p:spTree>
    <p:extLst>
      <p:ext uri="{BB962C8B-B14F-4D97-AF65-F5344CB8AC3E}">
        <p14:creationId xmlns:p14="http://schemas.microsoft.com/office/powerpoint/2010/main" val="211574075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Principles (cont.)</a:t>
            </a:r>
          </a:p>
        </p:txBody>
      </p:sp>
      <p:sp>
        <p:nvSpPr>
          <p:cNvPr id="3" name="Content Placeholder 2"/>
          <p:cNvSpPr>
            <a:spLocks noGrp="1"/>
          </p:cNvSpPr>
          <p:nvPr>
            <p:ph idx="1"/>
          </p:nvPr>
        </p:nvSpPr>
        <p:spPr>
          <a:xfrm>
            <a:off x="612648" y="1600200"/>
            <a:ext cx="8531352" cy="5105400"/>
          </a:xfrm>
        </p:spPr>
        <p:txBody>
          <a:bodyPr>
            <a:normAutofit/>
          </a:bodyPr>
          <a:lstStyle/>
          <a:p>
            <a:pPr marL="0" indent="0">
              <a:buNone/>
            </a:pPr>
            <a:r>
              <a:rPr lang="en-US" i="1" dirty="0"/>
              <a:t>We follow these principles:</a:t>
            </a:r>
            <a:r>
              <a:rPr lang="en-US" dirty="0"/>
              <a:t> </a:t>
            </a:r>
            <a:endParaRPr lang="en-US" dirty="0" smtClean="0"/>
          </a:p>
          <a:p>
            <a:r>
              <a:rPr lang="en-US" dirty="0" smtClean="0"/>
              <a:t>Simplicity -- </a:t>
            </a:r>
            <a:r>
              <a:rPr lang="en-US" dirty="0" smtClean="0">
                <a:solidFill>
                  <a:schemeClr val="accent3"/>
                </a:solidFill>
              </a:rPr>
              <a:t>the </a:t>
            </a:r>
            <a:r>
              <a:rPr lang="en-US" dirty="0">
                <a:solidFill>
                  <a:schemeClr val="accent3"/>
                </a:solidFill>
              </a:rPr>
              <a:t>art of maximizing the amount </a:t>
            </a:r>
            <a:br>
              <a:rPr lang="en-US" dirty="0">
                <a:solidFill>
                  <a:schemeClr val="accent3"/>
                </a:solidFill>
              </a:rPr>
            </a:br>
            <a:r>
              <a:rPr lang="en-US" dirty="0">
                <a:solidFill>
                  <a:schemeClr val="accent3"/>
                </a:solidFill>
              </a:rPr>
              <a:t>of work not </a:t>
            </a:r>
            <a:r>
              <a:rPr lang="en-US" dirty="0" smtClean="0">
                <a:solidFill>
                  <a:schemeClr val="accent3"/>
                </a:solidFill>
              </a:rPr>
              <a:t>done </a:t>
            </a:r>
            <a:r>
              <a:rPr lang="en-US" dirty="0" smtClean="0"/>
              <a:t>-- is essential</a:t>
            </a:r>
          </a:p>
          <a:p>
            <a:pPr marL="365760" lvl="1" indent="0">
              <a:buNone/>
            </a:pPr>
            <a:r>
              <a:rPr lang="en-US" dirty="0"/>
              <a:t>	</a:t>
            </a:r>
            <a:r>
              <a:rPr lang="en-US" dirty="0" smtClean="0">
                <a:solidFill>
                  <a:schemeClr val="accent4">
                    <a:lumMod val="75000"/>
                  </a:schemeClr>
                </a:solidFill>
              </a:rPr>
              <a:t>“</a:t>
            </a:r>
            <a:r>
              <a:rPr lang="en-US" b="1" u="sng" dirty="0" smtClean="0">
                <a:solidFill>
                  <a:schemeClr val="accent4">
                    <a:lumMod val="75000"/>
                  </a:schemeClr>
                </a:solidFill>
              </a:rPr>
              <a:t>Y</a:t>
            </a:r>
            <a:r>
              <a:rPr lang="en-US" dirty="0" smtClean="0">
                <a:solidFill>
                  <a:schemeClr val="accent4">
                    <a:lumMod val="75000"/>
                  </a:schemeClr>
                </a:solidFill>
              </a:rPr>
              <a:t>ou </a:t>
            </a:r>
            <a:r>
              <a:rPr lang="en-US" b="1" u="sng" dirty="0" err="1" smtClean="0">
                <a:solidFill>
                  <a:schemeClr val="accent4">
                    <a:lumMod val="75000"/>
                  </a:schemeClr>
                </a:solidFill>
              </a:rPr>
              <a:t>A</a:t>
            </a:r>
            <a:r>
              <a:rPr lang="en-US" dirty="0" err="1" smtClean="0">
                <a:solidFill>
                  <a:schemeClr val="accent4">
                    <a:lumMod val="75000"/>
                  </a:schemeClr>
                </a:solidFill>
              </a:rPr>
              <a:t>in’t</a:t>
            </a:r>
            <a:r>
              <a:rPr lang="en-US" dirty="0" smtClean="0">
                <a:solidFill>
                  <a:schemeClr val="accent4">
                    <a:lumMod val="75000"/>
                  </a:schemeClr>
                </a:solidFill>
              </a:rPr>
              <a:t> </a:t>
            </a:r>
            <a:r>
              <a:rPr lang="en-US" b="1" u="sng" dirty="0" err="1" smtClean="0">
                <a:solidFill>
                  <a:schemeClr val="accent4">
                    <a:lumMod val="75000"/>
                  </a:schemeClr>
                </a:solidFill>
              </a:rPr>
              <a:t>G</a:t>
            </a:r>
            <a:r>
              <a:rPr lang="en-US" dirty="0" err="1" smtClean="0">
                <a:solidFill>
                  <a:schemeClr val="accent4">
                    <a:lumMod val="75000"/>
                  </a:schemeClr>
                </a:solidFill>
              </a:rPr>
              <a:t>onna</a:t>
            </a:r>
            <a:r>
              <a:rPr lang="en-US" dirty="0" smtClean="0">
                <a:solidFill>
                  <a:schemeClr val="accent4">
                    <a:lumMod val="75000"/>
                  </a:schemeClr>
                </a:solidFill>
              </a:rPr>
              <a:t> </a:t>
            </a:r>
            <a:r>
              <a:rPr lang="en-US" b="1" u="sng" dirty="0" smtClean="0">
                <a:solidFill>
                  <a:schemeClr val="accent4">
                    <a:lumMod val="75000"/>
                  </a:schemeClr>
                </a:solidFill>
              </a:rPr>
              <a:t>N</a:t>
            </a:r>
            <a:r>
              <a:rPr lang="en-US" dirty="0" smtClean="0">
                <a:solidFill>
                  <a:schemeClr val="accent4">
                    <a:lumMod val="75000"/>
                  </a:schemeClr>
                </a:solidFill>
              </a:rPr>
              <a:t>eed </a:t>
            </a:r>
            <a:r>
              <a:rPr lang="en-US" b="1" u="sng" dirty="0" smtClean="0">
                <a:solidFill>
                  <a:schemeClr val="accent4">
                    <a:lumMod val="75000"/>
                  </a:schemeClr>
                </a:solidFill>
              </a:rPr>
              <a:t>I</a:t>
            </a:r>
            <a:r>
              <a:rPr lang="en-US" dirty="0" smtClean="0">
                <a:solidFill>
                  <a:schemeClr val="accent4">
                    <a:lumMod val="75000"/>
                  </a:schemeClr>
                </a:solidFill>
              </a:rPr>
              <a:t>t” </a:t>
            </a:r>
            <a:r>
              <a:rPr lang="en-US" dirty="0" smtClean="0"/>
              <a:t>important to keep in mind</a:t>
            </a:r>
            <a:endParaRPr lang="en-US" dirty="0"/>
          </a:p>
          <a:p>
            <a:r>
              <a:rPr lang="en-US" dirty="0"/>
              <a:t>The best architectures, requirements, and designs emerge from </a:t>
            </a:r>
            <a:r>
              <a:rPr lang="en-US" dirty="0">
                <a:solidFill>
                  <a:schemeClr val="accent3"/>
                </a:solidFill>
              </a:rPr>
              <a:t>self-organizing </a:t>
            </a:r>
            <a:r>
              <a:rPr lang="en-US" dirty="0" smtClean="0">
                <a:solidFill>
                  <a:schemeClr val="accent3"/>
                </a:solidFill>
              </a:rPr>
              <a:t>teams</a:t>
            </a:r>
          </a:p>
          <a:p>
            <a:pPr marL="0" indent="0">
              <a:buNone/>
            </a:pPr>
            <a:r>
              <a:rPr lang="en-US" dirty="0"/>
              <a:t>	</a:t>
            </a:r>
            <a:r>
              <a:rPr lang="en-US" dirty="0" smtClean="0">
                <a:solidFill>
                  <a:schemeClr val="accent4">
                    <a:lumMod val="75000"/>
                  </a:schemeClr>
                </a:solidFill>
              </a:rPr>
              <a:t>Democratic teams </a:t>
            </a:r>
            <a:r>
              <a:rPr lang="en-US" dirty="0" smtClean="0"/>
              <a:t>(egoless coders) relied upon</a:t>
            </a:r>
            <a:endParaRPr lang="en-US" dirty="0"/>
          </a:p>
        </p:txBody>
      </p:sp>
    </p:spTree>
    <p:extLst>
      <p:ext uri="{BB962C8B-B14F-4D97-AF65-F5344CB8AC3E}">
        <p14:creationId xmlns:p14="http://schemas.microsoft.com/office/powerpoint/2010/main" val="149851073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Principles (cont.)</a:t>
            </a:r>
          </a:p>
        </p:txBody>
      </p:sp>
      <p:sp>
        <p:nvSpPr>
          <p:cNvPr id="3" name="Content Placeholder 2"/>
          <p:cNvSpPr>
            <a:spLocks noGrp="1"/>
          </p:cNvSpPr>
          <p:nvPr>
            <p:ph idx="1"/>
          </p:nvPr>
        </p:nvSpPr>
        <p:spPr>
          <a:xfrm>
            <a:off x="612648" y="1600200"/>
            <a:ext cx="8531352" cy="5105400"/>
          </a:xfrm>
        </p:spPr>
        <p:txBody>
          <a:bodyPr>
            <a:normAutofit/>
          </a:bodyPr>
          <a:lstStyle/>
          <a:p>
            <a:pPr marL="0" indent="0">
              <a:buNone/>
            </a:pPr>
            <a:r>
              <a:rPr lang="en-US" i="1" dirty="0"/>
              <a:t>We follow these principles:</a:t>
            </a:r>
            <a:r>
              <a:rPr lang="en-US" dirty="0"/>
              <a:t> </a:t>
            </a:r>
            <a:endParaRPr lang="en-US" dirty="0" smtClean="0"/>
          </a:p>
          <a:p>
            <a:r>
              <a:rPr lang="en-US" dirty="0" smtClean="0"/>
              <a:t>At </a:t>
            </a:r>
            <a:r>
              <a:rPr lang="en-US" dirty="0"/>
              <a:t>regular intervals, the team reflects on how to become more effective, then tunes and adjusts its behavior </a:t>
            </a:r>
            <a:r>
              <a:rPr lang="en-US" dirty="0" smtClean="0"/>
              <a:t>accordingly</a:t>
            </a:r>
          </a:p>
          <a:p>
            <a:pPr marL="0" indent="0">
              <a:buNone/>
            </a:pPr>
            <a:r>
              <a:rPr lang="en-US" dirty="0"/>
              <a:t>	</a:t>
            </a:r>
            <a:r>
              <a:rPr lang="en-US" dirty="0" smtClean="0"/>
              <a:t>Velocity tracked &amp; used to </a:t>
            </a:r>
            <a:r>
              <a:rPr lang="en-US" dirty="0" smtClean="0">
                <a:solidFill>
                  <a:schemeClr val="accent4">
                    <a:lumMod val="75000"/>
                  </a:schemeClr>
                </a:solidFill>
              </a:rPr>
              <a:t>improve processes</a:t>
            </a:r>
            <a:endParaRPr lang="en-US" dirty="0">
              <a:solidFill>
                <a:schemeClr val="accent4">
                  <a:lumMod val="75000"/>
                  <a:alpha val="40000"/>
                </a:schemeClr>
              </a:solidFill>
            </a:endParaRPr>
          </a:p>
        </p:txBody>
      </p:sp>
    </p:spTree>
    <p:extLst>
      <p:ext uri="{BB962C8B-B14F-4D97-AF65-F5344CB8AC3E}">
        <p14:creationId xmlns:p14="http://schemas.microsoft.com/office/powerpoint/2010/main" val="9215163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Principles (cont.)</a:t>
            </a:r>
          </a:p>
        </p:txBody>
      </p:sp>
      <p:sp>
        <p:nvSpPr>
          <p:cNvPr id="3" name="Content Placeholder 2"/>
          <p:cNvSpPr>
            <a:spLocks noGrp="1"/>
          </p:cNvSpPr>
          <p:nvPr>
            <p:ph idx="1"/>
          </p:nvPr>
        </p:nvSpPr>
        <p:spPr>
          <a:xfrm>
            <a:off x="612648" y="1600200"/>
            <a:ext cx="8531352" cy="5105400"/>
          </a:xfrm>
        </p:spPr>
        <p:txBody>
          <a:bodyPr>
            <a:normAutofit/>
          </a:bodyPr>
          <a:lstStyle/>
          <a:p>
            <a:pPr marL="0" indent="0">
              <a:buNone/>
            </a:pPr>
            <a:r>
              <a:rPr lang="en-US" dirty="0" smtClean="0"/>
              <a:t>[T]</a:t>
            </a:r>
            <a:r>
              <a:rPr lang="en-US" dirty="0" err="1" smtClean="0"/>
              <a:t>eam</a:t>
            </a:r>
            <a:r>
              <a:rPr lang="en-US" dirty="0" smtClean="0"/>
              <a:t> </a:t>
            </a:r>
            <a:r>
              <a:rPr lang="en-US" dirty="0"/>
              <a:t>reflects </a:t>
            </a:r>
            <a:r>
              <a:rPr lang="en-US" dirty="0" smtClean="0"/>
              <a:t>then </a:t>
            </a:r>
            <a:r>
              <a:rPr lang="en-US" dirty="0"/>
              <a:t>tunes and adjusts </a:t>
            </a:r>
            <a:r>
              <a:rPr lang="en-US" dirty="0" smtClean="0"/>
              <a:t>accordingly</a:t>
            </a:r>
          </a:p>
          <a:p>
            <a:pPr marL="0" indent="0">
              <a:buNone/>
            </a:pPr>
            <a:r>
              <a:rPr lang="en-US" dirty="0" smtClean="0">
                <a:solidFill>
                  <a:schemeClr val="accent4">
                    <a:lumMod val="75000"/>
                  </a:schemeClr>
                </a:solidFill>
              </a:rPr>
              <a:t>	Most signatories ran consulting companies</a:t>
            </a:r>
            <a:endParaRPr lang="en-US" dirty="0">
              <a:solidFill>
                <a:schemeClr val="accent4">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848" y="2667000"/>
            <a:ext cx="5715000" cy="3810000"/>
          </a:xfrm>
          <a:prstGeom prst="rect">
            <a:avLst/>
          </a:prstGeom>
        </p:spPr>
      </p:pic>
    </p:spTree>
    <p:extLst>
      <p:ext uri="{BB962C8B-B14F-4D97-AF65-F5344CB8AC3E}">
        <p14:creationId xmlns:p14="http://schemas.microsoft.com/office/powerpoint/2010/main" val="217870538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Agile Principles (cont.)</a:t>
            </a:r>
          </a:p>
        </p:txBody>
      </p:sp>
      <p:sp>
        <p:nvSpPr>
          <p:cNvPr id="3" name="Content Placeholder 2"/>
          <p:cNvSpPr>
            <a:spLocks noGrp="1"/>
          </p:cNvSpPr>
          <p:nvPr>
            <p:ph idx="1"/>
          </p:nvPr>
        </p:nvSpPr>
        <p:spPr>
          <a:xfrm>
            <a:off x="612648" y="1600200"/>
            <a:ext cx="8531352" cy="5105400"/>
          </a:xfrm>
        </p:spPr>
        <p:txBody>
          <a:bodyPr>
            <a:normAutofit/>
          </a:bodyPr>
          <a:lstStyle/>
          <a:p>
            <a:pPr marL="0" indent="0">
              <a:buNone/>
            </a:pPr>
            <a:r>
              <a:rPr lang="en-US" dirty="0" smtClean="0">
                <a:solidFill>
                  <a:schemeClr val="accent4">
                    <a:lumMod val="75000"/>
                  </a:schemeClr>
                </a:solidFill>
              </a:rPr>
              <a:t>	Most signatories ran consulting companies</a:t>
            </a:r>
            <a:endParaRPr lang="en-US" dirty="0">
              <a:solidFill>
                <a:schemeClr val="accent4">
                  <a:lumMod val="7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980" y="2261720"/>
            <a:ext cx="5894688" cy="4443880"/>
          </a:xfrm>
          <a:prstGeom prst="rect">
            <a:avLst/>
          </a:prstGeom>
        </p:spPr>
      </p:pic>
    </p:spTree>
    <p:extLst>
      <p:ext uri="{BB962C8B-B14F-4D97-AF65-F5344CB8AC3E}">
        <p14:creationId xmlns:p14="http://schemas.microsoft.com/office/powerpoint/2010/main" val="21227352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Reason To Study</a:t>
            </a:r>
            <a:endParaRPr lang="en-US" dirty="0"/>
          </a:p>
        </p:txBody>
      </p:sp>
      <p:sp>
        <p:nvSpPr>
          <p:cNvPr id="3" name="Content Placeholder 2"/>
          <p:cNvSpPr>
            <a:spLocks noGrp="1"/>
          </p:cNvSpPr>
          <p:nvPr>
            <p:ph sz="quarter" idx="1"/>
          </p:nvPr>
        </p:nvSpPr>
        <p:spPr/>
        <p:txBody>
          <a:bodyPr>
            <a:noAutofit/>
          </a:bodyPr>
          <a:lstStyle/>
          <a:p>
            <a:r>
              <a:rPr lang="en-US" b="1" dirty="0" smtClean="0">
                <a:solidFill>
                  <a:schemeClr val="accent5">
                    <a:lumMod val="60000"/>
                    <a:lumOff val="40000"/>
                  </a:schemeClr>
                </a:solidFill>
              </a:rPr>
              <a:t>Will help </a:t>
            </a:r>
            <a:r>
              <a:rPr lang="en-US" dirty="0" smtClean="0"/>
              <a:t>if your goal is:</a:t>
            </a:r>
          </a:p>
          <a:p>
            <a:endParaRPr lang="en-US" dirty="0"/>
          </a:p>
          <a:p>
            <a:endParaRPr lang="en-US" dirty="0" smtClean="0"/>
          </a:p>
          <a:p>
            <a:endParaRPr lang="en-US" dirty="0"/>
          </a:p>
          <a:p>
            <a:endParaRPr lang="en-US" dirty="0" smtClean="0"/>
          </a:p>
          <a:p>
            <a:pPr lvl="1"/>
            <a:endParaRPr lang="en-US" dirty="0"/>
          </a:p>
          <a:p>
            <a:pPr lvl="1"/>
            <a:endParaRPr lang="en-US" dirty="0" smtClean="0"/>
          </a:p>
          <a:p>
            <a:pPr lvl="1"/>
            <a:endParaRPr lang="en-US" dirty="0"/>
          </a:p>
          <a:p>
            <a:pPr lvl="1"/>
            <a:endParaRPr lang="en-US" dirty="0" smtClean="0"/>
          </a:p>
        </p:txBody>
      </p:sp>
      <p:pic>
        <p:nvPicPr>
          <p:cNvPr id="1026" name="Picture 2" descr="Small Inground Pool Kit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96802" y="2133601"/>
            <a:ext cx="5950397" cy="4038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4108908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Make Agile Real: Scrum</a:t>
            </a:r>
            <a:endParaRPr lang="en-US" dirty="0"/>
          </a:p>
        </p:txBody>
      </p:sp>
      <p:sp>
        <p:nvSpPr>
          <p:cNvPr id="3" name="Content Placeholder 2"/>
          <p:cNvSpPr>
            <a:spLocks noGrp="1"/>
          </p:cNvSpPr>
          <p:nvPr>
            <p:ph idx="1"/>
          </p:nvPr>
        </p:nvSpPr>
        <p:spPr>
          <a:xfrm>
            <a:off x="457200" y="1600200"/>
            <a:ext cx="8229600" cy="4994950"/>
          </a:xfrm>
        </p:spPr>
        <p:txBody>
          <a:bodyPr>
            <a:normAutofit/>
          </a:bodyPr>
          <a:lstStyle/>
          <a:p>
            <a:r>
              <a:rPr lang="en-US" dirty="0" smtClean="0">
                <a:solidFill>
                  <a:schemeClr val="accent3"/>
                </a:solidFill>
              </a:rPr>
              <a:t>User Stories</a:t>
            </a:r>
          </a:p>
          <a:p>
            <a:pPr lvl="1"/>
            <a:r>
              <a:rPr lang="en-US" dirty="0" smtClean="0"/>
              <a:t>Lightweight approach to </a:t>
            </a:r>
            <a:r>
              <a:rPr lang="en-US" dirty="0" smtClean="0">
                <a:solidFill>
                  <a:schemeClr val="accent1"/>
                </a:solidFill>
              </a:rPr>
              <a:t>write &amp; gather requirements</a:t>
            </a:r>
          </a:p>
          <a:p>
            <a:pPr lvl="1"/>
            <a:r>
              <a:rPr lang="en-US" dirty="0" smtClean="0">
                <a:solidFill>
                  <a:schemeClr val="accent1"/>
                </a:solidFill>
              </a:rPr>
              <a:t>Have customer tell story</a:t>
            </a:r>
            <a:r>
              <a:rPr lang="en-US" dirty="0">
                <a:solidFill>
                  <a:schemeClr val="accent1"/>
                </a:solidFill>
              </a:rPr>
              <a:t> </a:t>
            </a:r>
            <a:r>
              <a:rPr lang="en-US" dirty="0" smtClean="0"/>
              <a:t>of what they want &amp; need</a:t>
            </a:r>
          </a:p>
          <a:p>
            <a:pPr lvl="1"/>
            <a:r>
              <a:rPr lang="en-US" dirty="0" smtClean="0"/>
              <a:t>Write what comes our down </a:t>
            </a:r>
            <a:r>
              <a:rPr lang="en-US" dirty="0" smtClean="0">
                <a:solidFill>
                  <a:schemeClr val="accent1"/>
                </a:solidFill>
              </a:rPr>
              <a:t>without getting technical</a:t>
            </a:r>
          </a:p>
          <a:p>
            <a:pPr lvl="1"/>
            <a:r>
              <a:rPr lang="en-US" dirty="0" smtClean="0">
                <a:solidFill>
                  <a:schemeClr val="accent1"/>
                </a:solidFill>
              </a:rPr>
              <a:t>Help YAGNI</a:t>
            </a:r>
            <a:r>
              <a:rPr lang="en-US" dirty="0" smtClean="0"/>
              <a:t>: </a:t>
            </a:r>
            <a:r>
              <a:rPr lang="en-US" dirty="0" smtClean="0">
                <a:solidFill>
                  <a:srgbClr val="7030A0"/>
                </a:solidFill>
              </a:rPr>
              <a:t>who</a:t>
            </a:r>
            <a:r>
              <a:rPr lang="en-US" dirty="0" smtClean="0"/>
              <a:t> wants </a:t>
            </a:r>
            <a:r>
              <a:rPr lang="en-US" dirty="0" smtClean="0">
                <a:solidFill>
                  <a:srgbClr val="0070C0"/>
                </a:solidFill>
              </a:rPr>
              <a:t>what</a:t>
            </a:r>
            <a:r>
              <a:rPr lang="en-US" dirty="0" smtClean="0"/>
              <a:t> &amp; </a:t>
            </a:r>
            <a:r>
              <a:rPr lang="en-US" dirty="0" smtClean="0">
                <a:solidFill>
                  <a:schemeClr val="accent5"/>
                </a:solidFill>
              </a:rPr>
              <a:t>why </a:t>
            </a:r>
            <a:r>
              <a:rPr lang="en-US" dirty="0" smtClean="0"/>
              <a:t>do they need it?</a:t>
            </a:r>
            <a:endParaRPr lang="en-US" dirty="0"/>
          </a:p>
          <a:p>
            <a:pPr marL="365760" lvl="1" indent="0">
              <a:buNone/>
            </a:pPr>
            <a:endParaRPr lang="en-US" dirty="0" smtClean="0"/>
          </a:p>
          <a:p>
            <a:pPr marL="365760" lvl="1" indent="0" algn="ctr">
              <a:buNone/>
            </a:pPr>
            <a:r>
              <a:rPr lang="en-US" dirty="0" smtClean="0">
                <a:latin typeface="Comic Sans MS" charset="0"/>
                <a:ea typeface="Comic Sans MS" charset="0"/>
                <a:cs typeface="Comic Sans MS" charset="0"/>
              </a:rPr>
              <a:t>“As a </a:t>
            </a:r>
            <a:r>
              <a:rPr lang="en-US" dirty="0" smtClean="0">
                <a:solidFill>
                  <a:srgbClr val="7030A0"/>
                </a:solidFill>
                <a:latin typeface="Comic Sans MS" charset="0"/>
                <a:ea typeface="Comic Sans MS" charset="0"/>
                <a:cs typeface="Comic Sans MS" charset="0"/>
              </a:rPr>
              <a:t>customer</a:t>
            </a:r>
            <a:r>
              <a:rPr lang="en-US" dirty="0" smtClean="0">
                <a:latin typeface="Comic Sans MS" charset="0"/>
                <a:ea typeface="Comic Sans MS" charset="0"/>
                <a:cs typeface="Comic Sans MS" charset="0"/>
              </a:rPr>
              <a:t>, I want to </a:t>
            </a:r>
            <a:r>
              <a:rPr lang="en-US" dirty="0" smtClean="0">
                <a:solidFill>
                  <a:srgbClr val="0070C0"/>
                </a:solidFill>
                <a:latin typeface="Comic Sans MS" charset="0"/>
                <a:ea typeface="Comic Sans MS" charset="0"/>
                <a:cs typeface="Comic Sans MS" charset="0"/>
              </a:rPr>
              <a:t>see the details of each piece of equipment</a:t>
            </a:r>
            <a:r>
              <a:rPr lang="en-US" dirty="0" smtClean="0">
                <a:latin typeface="Comic Sans MS" charset="0"/>
                <a:ea typeface="Comic Sans MS" charset="0"/>
                <a:cs typeface="Comic Sans MS" charset="0"/>
              </a:rPr>
              <a:t> before I add it to my cart</a:t>
            </a:r>
            <a:br>
              <a:rPr lang="en-US" dirty="0" smtClean="0">
                <a:latin typeface="Comic Sans MS" charset="0"/>
                <a:ea typeface="Comic Sans MS" charset="0"/>
                <a:cs typeface="Comic Sans MS" charset="0"/>
              </a:rPr>
            </a:br>
            <a:r>
              <a:rPr lang="en-US" dirty="0" smtClean="0">
                <a:latin typeface="Comic Sans MS" charset="0"/>
                <a:ea typeface="Comic Sans MS" charset="0"/>
                <a:cs typeface="Comic Sans MS" charset="0"/>
              </a:rPr>
              <a:t>so I </a:t>
            </a:r>
            <a:r>
              <a:rPr lang="en-US" dirty="0" smtClean="0">
                <a:solidFill>
                  <a:schemeClr val="accent5"/>
                </a:solidFill>
                <a:latin typeface="Comic Sans MS" charset="0"/>
                <a:ea typeface="Comic Sans MS" charset="0"/>
                <a:cs typeface="Comic Sans MS" charset="0"/>
              </a:rPr>
              <a:t>know if it will be worth buying</a:t>
            </a:r>
            <a:r>
              <a:rPr lang="en-US" dirty="0" smtClean="0">
                <a:latin typeface="Comic Sans MS" charset="0"/>
                <a:ea typeface="Comic Sans MS" charset="0"/>
                <a:cs typeface="Comic Sans MS" charset="0"/>
              </a:rPr>
              <a:t>”</a:t>
            </a:r>
          </a:p>
        </p:txBody>
      </p:sp>
    </p:spTree>
    <p:extLst>
      <p:ext uri="{BB962C8B-B14F-4D97-AF65-F5344CB8AC3E}">
        <p14:creationId xmlns:p14="http://schemas.microsoft.com/office/powerpoint/2010/main" val="58179851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Make Agile Real: Scrum</a:t>
            </a:r>
            <a:endParaRPr lang="en-US" dirty="0"/>
          </a:p>
        </p:txBody>
      </p:sp>
      <p:sp>
        <p:nvSpPr>
          <p:cNvPr id="3" name="Content Placeholder 2"/>
          <p:cNvSpPr>
            <a:spLocks noGrp="1"/>
          </p:cNvSpPr>
          <p:nvPr>
            <p:ph idx="1"/>
          </p:nvPr>
        </p:nvSpPr>
        <p:spPr>
          <a:xfrm>
            <a:off x="457200" y="1600200"/>
            <a:ext cx="8686800" cy="4994950"/>
          </a:xfrm>
        </p:spPr>
        <p:txBody>
          <a:bodyPr>
            <a:normAutofit/>
          </a:bodyPr>
          <a:lstStyle/>
          <a:p>
            <a:r>
              <a:rPr lang="en-US" dirty="0" smtClean="0">
                <a:solidFill>
                  <a:schemeClr val="accent3"/>
                </a:solidFill>
              </a:rPr>
              <a:t>Tasks</a:t>
            </a:r>
          </a:p>
          <a:p>
            <a:pPr lvl="1"/>
            <a:r>
              <a:rPr lang="en-US" dirty="0" smtClean="0"/>
              <a:t>Breaks down </a:t>
            </a:r>
            <a:r>
              <a:rPr lang="en-US" dirty="0" smtClean="0">
                <a:solidFill>
                  <a:schemeClr val="accent1"/>
                </a:solidFill>
              </a:rPr>
              <a:t>stories into technical requirements</a:t>
            </a:r>
          </a:p>
          <a:p>
            <a:pPr lvl="1"/>
            <a:r>
              <a:rPr lang="en-US" dirty="0" smtClean="0">
                <a:solidFill>
                  <a:schemeClr val="accent1"/>
                </a:solidFill>
              </a:rPr>
              <a:t>Helps focus activities </a:t>
            </a:r>
            <a:r>
              <a:rPr lang="en-US" dirty="0" smtClean="0"/>
              <a:t>by making story into concrete work</a:t>
            </a:r>
          </a:p>
          <a:p>
            <a:pPr lvl="1"/>
            <a:r>
              <a:rPr lang="en-US" dirty="0" smtClean="0"/>
              <a:t>Details needed, by </a:t>
            </a:r>
            <a:r>
              <a:rPr lang="en-US" dirty="0" smtClean="0">
                <a:solidFill>
                  <a:schemeClr val="accent1"/>
                </a:solidFill>
              </a:rPr>
              <a:t>prevents overwhelming customer</a:t>
            </a:r>
          </a:p>
          <a:p>
            <a:pPr lvl="1"/>
            <a:endParaRPr lang="en-US" dirty="0" smtClean="0">
              <a:latin typeface="Comic Sans MS" charset="0"/>
              <a:ea typeface="Comic Sans MS" charset="0"/>
              <a:cs typeface="Comic Sans MS" charset="0"/>
            </a:endParaRPr>
          </a:p>
          <a:p>
            <a:pPr lvl="2"/>
            <a:r>
              <a:rPr lang="en-US" dirty="0" smtClean="0">
                <a:latin typeface="Comic Sans MS" charset="0"/>
                <a:ea typeface="Comic Sans MS" charset="0"/>
                <a:cs typeface="Comic Sans MS" charset="0"/>
              </a:rPr>
              <a:t>Host a database of equipment information</a:t>
            </a:r>
          </a:p>
          <a:p>
            <a:pPr lvl="2"/>
            <a:r>
              <a:rPr lang="en-US" dirty="0" smtClean="0">
                <a:latin typeface="Comic Sans MS" charset="0"/>
                <a:ea typeface="Comic Sans MS" charset="0"/>
                <a:cs typeface="Comic Sans MS" charset="0"/>
              </a:rPr>
              <a:t>Assign equipment unique IDs embedded on web pages</a:t>
            </a:r>
          </a:p>
          <a:p>
            <a:pPr lvl="2"/>
            <a:r>
              <a:rPr lang="en-US" dirty="0" smtClean="0">
                <a:latin typeface="Comic Sans MS" charset="0"/>
                <a:ea typeface="Comic Sans MS" charset="0"/>
                <a:cs typeface="Comic Sans MS" charset="0"/>
              </a:rPr>
              <a:t>Write stored procedures taking in unique IDs</a:t>
            </a:r>
          </a:p>
          <a:p>
            <a:pPr lvl="2"/>
            <a:r>
              <a:rPr lang="en-US" dirty="0">
                <a:latin typeface="Comic Sans MS" charset="0"/>
                <a:ea typeface="Comic Sans MS" charset="0"/>
                <a:cs typeface="Comic Sans MS" charset="0"/>
              </a:rPr>
              <a:t>D</a:t>
            </a:r>
            <a:r>
              <a:rPr lang="en-US" dirty="0" smtClean="0">
                <a:latin typeface="Comic Sans MS" charset="0"/>
                <a:ea typeface="Comic Sans MS" charset="0"/>
                <a:cs typeface="Comic Sans MS" charset="0"/>
              </a:rPr>
              <a:t>isplay query results to the user</a:t>
            </a:r>
          </a:p>
          <a:p>
            <a:pPr lvl="1"/>
            <a:endParaRPr lang="en-US" dirty="0"/>
          </a:p>
        </p:txBody>
      </p:sp>
    </p:spTree>
    <p:extLst>
      <p:ext uri="{BB962C8B-B14F-4D97-AF65-F5344CB8AC3E}">
        <p14:creationId xmlns:p14="http://schemas.microsoft.com/office/powerpoint/2010/main" val="181627023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Sprints in Scrum</a:t>
            </a:r>
            <a:endParaRPr lang="en-US" dirty="0"/>
          </a:p>
        </p:txBody>
      </p:sp>
      <p:sp>
        <p:nvSpPr>
          <p:cNvPr id="3" name="Content Placeholder 2"/>
          <p:cNvSpPr>
            <a:spLocks noGrp="1"/>
          </p:cNvSpPr>
          <p:nvPr>
            <p:ph idx="1"/>
          </p:nvPr>
        </p:nvSpPr>
        <p:spPr/>
        <p:txBody>
          <a:bodyPr/>
          <a:lstStyle/>
          <a:p>
            <a:r>
              <a:rPr lang="en-US" dirty="0" smtClean="0"/>
              <a:t>Deliver </a:t>
            </a:r>
            <a:r>
              <a:rPr lang="en-US" dirty="0" smtClean="0">
                <a:solidFill>
                  <a:schemeClr val="accent3"/>
                </a:solidFill>
              </a:rPr>
              <a:t>working code at fixed intervals</a:t>
            </a:r>
            <a:endParaRPr lang="en-US" dirty="0">
              <a:solidFill>
                <a:schemeClr val="accent3"/>
              </a:solidFill>
            </a:endParaRPr>
          </a:p>
          <a:p>
            <a:pPr lvl="1"/>
            <a:r>
              <a:rPr lang="en-US" dirty="0" smtClean="0"/>
              <a:t>Creates constant, </a:t>
            </a:r>
            <a:r>
              <a:rPr lang="en-US" dirty="0" smtClean="0">
                <a:solidFill>
                  <a:schemeClr val="accent1"/>
                </a:solidFill>
              </a:rPr>
              <a:t>sustainable, pace for project</a:t>
            </a:r>
          </a:p>
          <a:p>
            <a:pPr lvl="1"/>
            <a:r>
              <a:rPr lang="en-US" dirty="0" smtClean="0">
                <a:solidFill>
                  <a:schemeClr val="accent1"/>
                </a:solidFill>
              </a:rPr>
              <a:t>Usually 1-4 weeks </a:t>
            </a:r>
            <a:r>
              <a:rPr lang="en-US" dirty="0" smtClean="0"/>
              <a:t>depending on company needs</a:t>
            </a:r>
          </a:p>
          <a:p>
            <a:pPr lvl="1"/>
            <a:endParaRPr lang="en-US" dirty="0" smtClean="0"/>
          </a:p>
          <a:p>
            <a:r>
              <a:rPr lang="en-US" dirty="0" smtClean="0"/>
              <a:t>Several tasks occur at </a:t>
            </a:r>
            <a:r>
              <a:rPr lang="en-US" dirty="0" smtClean="0">
                <a:solidFill>
                  <a:schemeClr val="accent3"/>
                </a:solidFill>
              </a:rPr>
              <a:t>end of every sprint</a:t>
            </a:r>
          </a:p>
          <a:p>
            <a:pPr lvl="1"/>
            <a:r>
              <a:rPr lang="en-US" dirty="0" smtClean="0">
                <a:solidFill>
                  <a:schemeClr val="accent1"/>
                </a:solidFill>
              </a:rPr>
              <a:t>Demo the software </a:t>
            </a:r>
            <a:r>
              <a:rPr lang="en-US" dirty="0" smtClean="0"/>
              <a:t>and/or release the update</a:t>
            </a:r>
          </a:p>
          <a:p>
            <a:pPr lvl="1"/>
            <a:r>
              <a:rPr lang="en-US" dirty="0" smtClean="0"/>
              <a:t>Have all-team meeting to </a:t>
            </a:r>
            <a:r>
              <a:rPr lang="en-US" dirty="0" smtClean="0">
                <a:solidFill>
                  <a:schemeClr val="accent1"/>
                </a:solidFill>
              </a:rPr>
              <a:t>discuss project direction</a:t>
            </a:r>
          </a:p>
          <a:p>
            <a:pPr lvl="1"/>
            <a:r>
              <a:rPr lang="en-US" dirty="0" smtClean="0">
                <a:solidFill>
                  <a:schemeClr val="accent1"/>
                </a:solidFill>
              </a:rPr>
              <a:t>Make adjustments </a:t>
            </a:r>
            <a:r>
              <a:rPr lang="en-US" dirty="0" smtClean="0"/>
              <a:t>to “become more effective”</a:t>
            </a:r>
          </a:p>
          <a:p>
            <a:endParaRPr lang="en-US" dirty="0" smtClean="0"/>
          </a:p>
        </p:txBody>
      </p:sp>
    </p:spTree>
    <p:extLst>
      <p:ext uri="{BB962C8B-B14F-4D97-AF65-F5344CB8AC3E}">
        <p14:creationId xmlns:p14="http://schemas.microsoft.com/office/powerpoint/2010/main" val="79464723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Scrum Teams: Co-Location</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eam member </a:t>
            </a:r>
            <a:r>
              <a:rPr lang="en-US" dirty="0" smtClean="0">
                <a:solidFill>
                  <a:schemeClr val="accent3"/>
                </a:solidFill>
              </a:rPr>
              <a:t>meet face-to-face often</a:t>
            </a:r>
          </a:p>
          <a:p>
            <a:pPr lvl="1"/>
            <a:r>
              <a:rPr lang="en-US" dirty="0" smtClean="0">
                <a:solidFill>
                  <a:schemeClr val="accent1"/>
                </a:solidFill>
              </a:rPr>
              <a:t>Start each day with stand-up </a:t>
            </a:r>
            <a:r>
              <a:rPr lang="en-US" dirty="0" smtClean="0"/>
              <a:t>meeting in many cases</a:t>
            </a:r>
          </a:p>
          <a:p>
            <a:r>
              <a:rPr lang="en-US" dirty="0" smtClean="0"/>
              <a:t>Communicate </a:t>
            </a:r>
            <a:r>
              <a:rPr lang="en-US" dirty="0" smtClean="0">
                <a:solidFill>
                  <a:schemeClr val="accent3"/>
                </a:solidFill>
              </a:rPr>
              <a:t>constantly throughout day</a:t>
            </a:r>
          </a:p>
          <a:p>
            <a:pPr lvl="1"/>
            <a:r>
              <a:rPr lang="en-US" dirty="0" smtClean="0">
                <a:solidFill>
                  <a:schemeClr val="accent1"/>
                </a:solidFill>
              </a:rPr>
              <a:t>Nobody “owns” code</a:t>
            </a:r>
            <a:r>
              <a:rPr lang="en-US" dirty="0" smtClean="0"/>
              <a:t>, so important to avoid conflicts</a:t>
            </a:r>
          </a:p>
          <a:p>
            <a:pPr lvl="1"/>
            <a:r>
              <a:rPr lang="en-US" dirty="0" smtClean="0"/>
              <a:t>Documentation not valued &amp; </a:t>
            </a:r>
            <a:r>
              <a:rPr lang="en-US" dirty="0" smtClean="0">
                <a:solidFill>
                  <a:schemeClr val="accent1"/>
                </a:solidFill>
              </a:rPr>
              <a:t>often easier to talk </a:t>
            </a:r>
          </a:p>
          <a:p>
            <a:pPr lvl="1"/>
            <a:r>
              <a:rPr lang="en-US" dirty="0" smtClean="0">
                <a:solidFill>
                  <a:schemeClr val="accent1"/>
                </a:solidFill>
              </a:rPr>
              <a:t>Pair programming big </a:t>
            </a:r>
            <a:r>
              <a:rPr lang="en-US" dirty="0" smtClean="0"/>
              <a:t>(overlooked) feature of Agile</a:t>
            </a:r>
          </a:p>
        </p:txBody>
      </p:sp>
    </p:spTree>
    <p:extLst>
      <p:ext uri="{BB962C8B-B14F-4D97-AF65-F5344CB8AC3E}">
        <p14:creationId xmlns:p14="http://schemas.microsoft.com/office/powerpoint/2010/main" val="138723758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Scrum: Pair Programming</a:t>
            </a:r>
            <a:endParaRPr lang="en-US" dirty="0"/>
          </a:p>
        </p:txBody>
      </p:sp>
      <p:pic>
        <p:nvPicPr>
          <p:cNvPr id="5" name="Picture 2" descr="ttps://upload.wikimedia.org/wikipedia/commons/b/bf/Pair_Programming_at_Chitika.JPG"/>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285875" y="1600200"/>
            <a:ext cx="68072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27782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Scrum Teams: Co-Location</a:t>
            </a:r>
            <a:endParaRPr lang="en-US" dirty="0"/>
          </a:p>
        </p:txBody>
      </p:sp>
      <p:sp>
        <p:nvSpPr>
          <p:cNvPr id="3" name="Content Placeholder 2"/>
          <p:cNvSpPr>
            <a:spLocks noGrp="1"/>
          </p:cNvSpPr>
          <p:nvPr>
            <p:ph idx="1"/>
          </p:nvPr>
        </p:nvSpPr>
        <p:spPr>
          <a:xfrm>
            <a:off x="612648" y="1600200"/>
            <a:ext cx="8531352" cy="5105400"/>
          </a:xfrm>
        </p:spPr>
        <p:txBody>
          <a:bodyPr>
            <a:normAutofit/>
          </a:bodyPr>
          <a:lstStyle/>
          <a:p>
            <a:r>
              <a:rPr lang="en-US" dirty="0"/>
              <a:t>T</a:t>
            </a:r>
            <a:r>
              <a:rPr lang="en-US" dirty="0" smtClean="0"/>
              <a:t>eam member </a:t>
            </a:r>
            <a:r>
              <a:rPr lang="en-US" dirty="0" smtClean="0">
                <a:solidFill>
                  <a:schemeClr val="accent3"/>
                </a:solidFill>
              </a:rPr>
              <a:t>meet face-to-face often</a:t>
            </a:r>
          </a:p>
          <a:p>
            <a:pPr lvl="1"/>
            <a:r>
              <a:rPr lang="en-US" dirty="0" smtClean="0">
                <a:solidFill>
                  <a:schemeClr val="accent1"/>
                </a:solidFill>
              </a:rPr>
              <a:t>Start each day with stand-up </a:t>
            </a:r>
            <a:r>
              <a:rPr lang="en-US" dirty="0" smtClean="0"/>
              <a:t>meeting in many cases</a:t>
            </a:r>
          </a:p>
          <a:p>
            <a:r>
              <a:rPr lang="en-US" dirty="0" smtClean="0"/>
              <a:t>Communicate </a:t>
            </a:r>
            <a:r>
              <a:rPr lang="en-US" dirty="0" smtClean="0">
                <a:solidFill>
                  <a:schemeClr val="accent3"/>
                </a:solidFill>
              </a:rPr>
              <a:t>constantly throughout day</a:t>
            </a:r>
          </a:p>
          <a:p>
            <a:pPr lvl="1"/>
            <a:r>
              <a:rPr lang="en-US" dirty="0" smtClean="0">
                <a:solidFill>
                  <a:schemeClr val="accent1"/>
                </a:solidFill>
              </a:rPr>
              <a:t>Nobody “owns” code</a:t>
            </a:r>
            <a:r>
              <a:rPr lang="en-US" dirty="0" smtClean="0"/>
              <a:t>, so important to avoid conflicts</a:t>
            </a:r>
          </a:p>
          <a:p>
            <a:pPr lvl="1"/>
            <a:r>
              <a:rPr lang="en-US" dirty="0" smtClean="0"/>
              <a:t>Documentation not valued &amp; </a:t>
            </a:r>
            <a:r>
              <a:rPr lang="en-US" dirty="0" smtClean="0">
                <a:solidFill>
                  <a:schemeClr val="accent1"/>
                </a:solidFill>
              </a:rPr>
              <a:t>often easier to talk </a:t>
            </a:r>
          </a:p>
          <a:p>
            <a:pPr lvl="1"/>
            <a:r>
              <a:rPr lang="en-US" dirty="0" smtClean="0">
                <a:solidFill>
                  <a:schemeClr val="accent1"/>
                </a:solidFill>
              </a:rPr>
              <a:t>Pair programming big </a:t>
            </a:r>
            <a:r>
              <a:rPr lang="en-US" dirty="0" smtClean="0"/>
              <a:t>(overlooked) feature of Agile</a:t>
            </a:r>
          </a:p>
          <a:p>
            <a:r>
              <a:rPr lang="en-US" dirty="0" smtClean="0"/>
              <a:t>All these meetings </a:t>
            </a:r>
            <a:r>
              <a:rPr lang="en-US" dirty="0" smtClean="0">
                <a:solidFill>
                  <a:schemeClr val="accent3"/>
                </a:solidFill>
              </a:rPr>
              <a:t>include additional costs</a:t>
            </a:r>
          </a:p>
          <a:p>
            <a:pPr lvl="1"/>
            <a:r>
              <a:rPr lang="en-US" dirty="0" smtClean="0">
                <a:solidFill>
                  <a:schemeClr val="accent1"/>
                </a:solidFill>
              </a:rPr>
              <a:t>No remote employees allowed </a:t>
            </a:r>
            <a:r>
              <a:rPr lang="en-US" dirty="0" smtClean="0"/>
              <a:t>at some companies</a:t>
            </a:r>
          </a:p>
          <a:p>
            <a:pPr lvl="1"/>
            <a:r>
              <a:rPr lang="en-US" dirty="0" smtClean="0"/>
              <a:t>Not just small firms: </a:t>
            </a:r>
            <a:r>
              <a:rPr lang="en-US" dirty="0" smtClean="0">
                <a:solidFill>
                  <a:schemeClr val="accent1"/>
                </a:solidFill>
              </a:rPr>
              <a:t>Google requires physical presence</a:t>
            </a:r>
          </a:p>
        </p:txBody>
      </p:sp>
    </p:spTree>
    <p:extLst>
      <p:ext uri="{BB962C8B-B14F-4D97-AF65-F5344CB8AC3E}">
        <p14:creationId xmlns:p14="http://schemas.microsoft.com/office/powerpoint/2010/main" val="15758065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Scrum Board</a:t>
            </a:r>
            <a:endParaRPr lang="en-US" dirty="0"/>
          </a:p>
        </p:txBody>
      </p:sp>
      <p:sp>
        <p:nvSpPr>
          <p:cNvPr id="3" name="Content Placeholder 2"/>
          <p:cNvSpPr>
            <a:spLocks noGrp="1"/>
          </p:cNvSpPr>
          <p:nvPr>
            <p:ph idx="1"/>
          </p:nvPr>
        </p:nvSpPr>
        <p:spPr>
          <a:xfrm>
            <a:off x="457200" y="1600200"/>
            <a:ext cx="8686800" cy="4872059"/>
          </a:xfrm>
        </p:spPr>
        <p:txBody>
          <a:bodyPr>
            <a:normAutofit/>
          </a:bodyPr>
          <a:lstStyle/>
          <a:p>
            <a:r>
              <a:rPr lang="en-US" dirty="0" smtClean="0">
                <a:solidFill>
                  <a:schemeClr val="accent3"/>
                </a:solidFill>
              </a:rPr>
              <a:t>Displays project state </a:t>
            </a:r>
            <a:r>
              <a:rPr lang="en-US" dirty="0" smtClean="0"/>
              <a:t>at current moment in time</a:t>
            </a:r>
          </a:p>
          <a:p>
            <a:r>
              <a:rPr lang="en-US" dirty="0" smtClean="0"/>
              <a:t>Tasks displayed in one of </a:t>
            </a:r>
            <a:r>
              <a:rPr lang="en-US" dirty="0" smtClean="0">
                <a:solidFill>
                  <a:schemeClr val="accent3"/>
                </a:solidFill>
              </a:rPr>
              <a:t>several possible columns</a:t>
            </a:r>
            <a:r>
              <a:rPr lang="en-US" dirty="0" smtClean="0"/>
              <a:t>:</a:t>
            </a:r>
          </a:p>
          <a:p>
            <a:pPr lvl="1"/>
            <a:r>
              <a:rPr lang="en-US" dirty="0" smtClean="0">
                <a:solidFill>
                  <a:schemeClr val="accent1"/>
                </a:solidFill>
              </a:rPr>
              <a:t>Backlogged</a:t>
            </a:r>
          </a:p>
          <a:p>
            <a:pPr lvl="1"/>
            <a:r>
              <a:rPr lang="en-US" dirty="0">
                <a:solidFill>
                  <a:schemeClr val="accent1"/>
                </a:solidFill>
              </a:rPr>
              <a:t>I</a:t>
            </a:r>
            <a:r>
              <a:rPr lang="en-US" dirty="0" smtClean="0">
                <a:solidFill>
                  <a:schemeClr val="accent1"/>
                </a:solidFill>
              </a:rPr>
              <a:t>n progress</a:t>
            </a:r>
          </a:p>
          <a:p>
            <a:pPr lvl="1"/>
            <a:r>
              <a:rPr lang="en-US" dirty="0">
                <a:solidFill>
                  <a:schemeClr val="accent1"/>
                </a:solidFill>
              </a:rPr>
              <a:t>T</a:t>
            </a:r>
            <a:r>
              <a:rPr lang="en-US" dirty="0" smtClean="0">
                <a:solidFill>
                  <a:schemeClr val="accent1"/>
                </a:solidFill>
              </a:rPr>
              <a:t>esting</a:t>
            </a:r>
          </a:p>
          <a:p>
            <a:pPr lvl="1"/>
            <a:r>
              <a:rPr lang="en-US" dirty="0">
                <a:solidFill>
                  <a:schemeClr val="accent1"/>
                </a:solidFill>
              </a:rPr>
              <a:t>C</a:t>
            </a:r>
            <a:r>
              <a:rPr lang="en-US" dirty="0" smtClean="0">
                <a:solidFill>
                  <a:schemeClr val="accent1"/>
                </a:solidFill>
              </a:rPr>
              <a:t>omplete</a:t>
            </a:r>
          </a:p>
          <a:p>
            <a:r>
              <a:rPr lang="en-US" dirty="0" smtClean="0"/>
              <a:t>Tasks will be </a:t>
            </a:r>
            <a:r>
              <a:rPr lang="en-US" dirty="0" smtClean="0">
                <a:solidFill>
                  <a:schemeClr val="accent3"/>
                </a:solidFill>
              </a:rPr>
              <a:t>moved &amp; adjusted as they progress</a:t>
            </a:r>
          </a:p>
          <a:p>
            <a:r>
              <a:rPr lang="en-US" dirty="0" smtClean="0">
                <a:solidFill>
                  <a:schemeClr val="accent3"/>
                </a:solidFill>
              </a:rPr>
              <a:t>Names not standardized</a:t>
            </a:r>
            <a:r>
              <a:rPr lang="en-US" dirty="0" smtClean="0"/>
              <a:t>, so use lingo of team </a:t>
            </a:r>
          </a:p>
          <a:p>
            <a:r>
              <a:rPr lang="en-US" dirty="0" smtClean="0"/>
              <a:t>Co-location valued: </a:t>
            </a:r>
            <a:r>
              <a:rPr lang="en-US" dirty="0" smtClean="0">
                <a:solidFill>
                  <a:schemeClr val="accent3"/>
                </a:solidFill>
              </a:rPr>
              <a:t>actual board is ideal goal</a:t>
            </a:r>
          </a:p>
        </p:txBody>
      </p:sp>
    </p:spTree>
    <p:extLst>
      <p:ext uri="{BB962C8B-B14F-4D97-AF65-F5344CB8AC3E}">
        <p14:creationId xmlns:p14="http://schemas.microsoft.com/office/powerpoint/2010/main" val="7208519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Scrum Board</a:t>
            </a:r>
            <a:endParaRPr lang="en-US" dirty="0"/>
          </a:p>
        </p:txBody>
      </p:sp>
      <p:pic>
        <p:nvPicPr>
          <p:cNvPr id="5" name="Picture 4">
            <a:hlinkClick r:id="rId2"/>
          </p:cNvPr>
          <p:cNvPicPr>
            <a:picLocks noChangeAspect="1"/>
          </p:cNvPicPr>
          <p:nvPr/>
        </p:nvPicPr>
        <p:blipFill>
          <a:blip r:embed="rId3"/>
          <a:stretch>
            <a:fillRect/>
          </a:stretch>
        </p:blipFill>
        <p:spPr>
          <a:xfrm>
            <a:off x="2746248" y="1637321"/>
            <a:ext cx="3886200" cy="5183061"/>
          </a:xfrm>
          <a:prstGeom prst="rect">
            <a:avLst/>
          </a:prstGeom>
        </p:spPr>
      </p:pic>
    </p:spTree>
    <p:extLst>
      <p:ext uri="{BB962C8B-B14F-4D97-AF65-F5344CB8AC3E}">
        <p14:creationId xmlns:p14="http://schemas.microsoft.com/office/powerpoint/2010/main" val="35509545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board</a:t>
            </a:r>
            <a:endParaRPr lang="en-US" dirty="0"/>
          </a:p>
        </p:txBody>
      </p:sp>
      <p:pic>
        <p:nvPicPr>
          <p:cNvPr id="4" name="Picture 3">
            <a:hlinkClick r:id="rId3"/>
          </p:cNvPr>
          <p:cNvPicPr>
            <a:picLocks noChangeAspect="1"/>
          </p:cNvPicPr>
          <p:nvPr/>
        </p:nvPicPr>
        <p:blipFill>
          <a:blip r:embed="rId4"/>
          <a:stretch>
            <a:fillRect/>
          </a:stretch>
        </p:blipFill>
        <p:spPr>
          <a:xfrm>
            <a:off x="2223" y="1600199"/>
            <a:ext cx="9141777" cy="5154071"/>
          </a:xfrm>
          <a:prstGeom prst="rect">
            <a:avLst/>
          </a:prstGeom>
        </p:spPr>
      </p:pic>
    </p:spTree>
    <p:extLst>
      <p:ext uri="{BB962C8B-B14F-4D97-AF65-F5344CB8AC3E}">
        <p14:creationId xmlns:p14="http://schemas.microsoft.com/office/powerpoint/2010/main" val="23229078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Scrum Board</a:t>
            </a:r>
            <a:endParaRPr lang="en-US" dirty="0"/>
          </a:p>
        </p:txBody>
      </p:sp>
      <p:pic>
        <p:nvPicPr>
          <p:cNvPr id="4" name="Picture 3">
            <a:hlinkClick r:id="rId2"/>
          </p:cNvPr>
          <p:cNvPicPr>
            <a:picLocks noChangeAspect="1"/>
          </p:cNvPicPr>
          <p:nvPr/>
        </p:nvPicPr>
        <p:blipFill>
          <a:blip r:embed="rId3"/>
          <a:stretch>
            <a:fillRect/>
          </a:stretch>
        </p:blipFill>
        <p:spPr>
          <a:xfrm>
            <a:off x="504889" y="1828800"/>
            <a:ext cx="8368917" cy="4572000"/>
          </a:xfrm>
          <a:prstGeom prst="rect">
            <a:avLst/>
          </a:prstGeom>
        </p:spPr>
      </p:pic>
    </p:spTree>
    <p:extLst>
      <p:ext uri="{BB962C8B-B14F-4D97-AF65-F5344CB8AC3E}">
        <p14:creationId xmlns:p14="http://schemas.microsoft.com/office/powerpoint/2010/main" val="1897899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Reason To Study</a:t>
            </a:r>
            <a:endParaRPr lang="en-US" dirty="0"/>
          </a:p>
        </p:txBody>
      </p:sp>
      <p:sp>
        <p:nvSpPr>
          <p:cNvPr id="3" name="Content Placeholder 2"/>
          <p:cNvSpPr>
            <a:spLocks noGrp="1"/>
          </p:cNvSpPr>
          <p:nvPr>
            <p:ph sz="quarter" idx="1"/>
          </p:nvPr>
        </p:nvSpPr>
        <p:spPr/>
        <p:txBody>
          <a:bodyPr>
            <a:noAutofit/>
          </a:bodyPr>
          <a:lstStyle/>
          <a:p>
            <a:r>
              <a:rPr lang="en-US" b="1" dirty="0" smtClean="0">
                <a:solidFill>
                  <a:schemeClr val="accent5">
                    <a:lumMod val="60000"/>
                    <a:lumOff val="40000"/>
                  </a:schemeClr>
                </a:solidFill>
              </a:rPr>
              <a:t>Will help </a:t>
            </a:r>
            <a:r>
              <a:rPr lang="en-US" dirty="0" smtClean="0"/>
              <a:t>if your goal is:</a:t>
            </a:r>
          </a:p>
          <a:p>
            <a:endParaRPr lang="en-US" dirty="0"/>
          </a:p>
          <a:p>
            <a:endParaRPr lang="en-US" dirty="0" smtClean="0"/>
          </a:p>
          <a:p>
            <a:endParaRPr lang="en-US" dirty="0"/>
          </a:p>
          <a:p>
            <a:endParaRPr lang="en-US" dirty="0" smtClean="0"/>
          </a:p>
          <a:p>
            <a:pPr lvl="1"/>
            <a:endParaRPr lang="en-US" dirty="0"/>
          </a:p>
          <a:p>
            <a:pPr lvl="1"/>
            <a:endParaRPr lang="en-US" dirty="0" smtClean="0"/>
          </a:p>
          <a:p>
            <a:pPr lvl="1"/>
            <a:endParaRPr lang="en-US" dirty="0"/>
          </a:p>
          <a:p>
            <a:pPr lvl="1"/>
            <a:endParaRPr lang="en-US" dirty="0" smtClean="0"/>
          </a:p>
          <a:p>
            <a:r>
              <a:rPr lang="en-US" dirty="0" smtClean="0"/>
              <a:t>Software Engineers </a:t>
            </a:r>
            <a:r>
              <a:rPr lang="en-US" b="1" dirty="0" smtClean="0">
                <a:solidFill>
                  <a:schemeClr val="accent4">
                    <a:lumMod val="75000"/>
                  </a:schemeClr>
                </a:solidFill>
              </a:rPr>
              <a:t>earn $11,000/year more</a:t>
            </a:r>
            <a:endParaRPr lang="en-US" b="1" dirty="0">
              <a:solidFill>
                <a:schemeClr val="accent4">
                  <a:lumMod val="75000"/>
                </a:schemeClr>
              </a:solidFill>
            </a:endParaRPr>
          </a:p>
        </p:txBody>
      </p:sp>
      <p:pic>
        <p:nvPicPr>
          <p:cNvPr id="1026" name="Picture 2" descr="Small Inground Pool Kits"/>
          <p:cNvPicPr>
            <a:picLocks noChangeAspect="1" noChangeArrowheads="1"/>
          </p:cNvPicPr>
          <p:nvPr/>
        </p:nvPicPr>
        <p:blipFill rotWithShape="1">
          <a:blip r:embed="rId2">
            <a:extLst>
              <a:ext uri="{28A0092B-C50C-407E-A947-70E740481C1C}">
                <a14:useLocalDpi xmlns:a14="http://schemas.microsoft.com/office/drawing/2010/main"/>
              </a:ext>
            </a:extLst>
          </a:blip>
          <a:srcRect l="-2"/>
          <a:stretch/>
        </p:blipFill>
        <p:spPr bwMode="auto">
          <a:xfrm>
            <a:off x="1596802" y="2133601"/>
            <a:ext cx="2975197" cy="40386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Revisited</a:t>
            </a:r>
            <a:endParaRPr lang="en-US" dirty="0"/>
          </a:p>
        </p:txBody>
      </p:sp>
      <p:sp>
        <p:nvSpPr>
          <p:cNvPr id="3" name="Content Placeholder 2"/>
          <p:cNvSpPr>
            <a:spLocks noGrp="1"/>
          </p:cNvSpPr>
          <p:nvPr>
            <p:ph idx="1"/>
          </p:nvPr>
        </p:nvSpPr>
        <p:spPr>
          <a:xfrm>
            <a:off x="457200" y="1600200"/>
            <a:ext cx="8686800" cy="5117841"/>
          </a:xfrm>
        </p:spPr>
        <p:txBody>
          <a:bodyPr>
            <a:normAutofit/>
          </a:bodyPr>
          <a:lstStyle/>
          <a:p>
            <a:r>
              <a:rPr lang="en-US" dirty="0" smtClean="0">
                <a:solidFill>
                  <a:schemeClr val="accent3"/>
                </a:solidFill>
              </a:rPr>
              <a:t>Gather requirements</a:t>
            </a:r>
          </a:p>
          <a:p>
            <a:pPr lvl="1"/>
            <a:r>
              <a:rPr lang="en-US" dirty="0" smtClean="0"/>
              <a:t>Customer</a:t>
            </a:r>
            <a:r>
              <a:rPr lang="en-US" dirty="0"/>
              <a:t>: “</a:t>
            </a:r>
            <a:r>
              <a:rPr lang="en-US" dirty="0">
                <a:latin typeface="Comic Sans MS" charset="0"/>
                <a:ea typeface="Comic Sans MS" charset="0"/>
                <a:cs typeface="Comic Sans MS" charset="0"/>
              </a:rPr>
              <a:t>This </a:t>
            </a:r>
            <a:r>
              <a:rPr lang="en-US" dirty="0" smtClean="0">
                <a:latin typeface="Comic Sans MS" charset="0"/>
                <a:ea typeface="Comic Sans MS" charset="0"/>
                <a:cs typeface="Comic Sans MS" charset="0"/>
              </a:rPr>
              <a:t>is </a:t>
            </a:r>
            <a:r>
              <a:rPr lang="en-US" dirty="0">
                <a:latin typeface="Comic Sans MS" charset="0"/>
                <a:ea typeface="Comic Sans MS" charset="0"/>
                <a:cs typeface="Comic Sans MS" charset="0"/>
              </a:rPr>
              <a:t>what </a:t>
            </a:r>
            <a:r>
              <a:rPr lang="en-US" dirty="0" smtClean="0">
                <a:latin typeface="Comic Sans MS" charset="0"/>
                <a:ea typeface="Comic Sans MS" charset="0"/>
                <a:cs typeface="Comic Sans MS" charset="0"/>
              </a:rPr>
              <a:t>I want</a:t>
            </a:r>
            <a:r>
              <a:rPr lang="mr-IN" dirty="0" smtClean="0"/>
              <a:t>…</a:t>
            </a:r>
            <a:r>
              <a:rPr lang="en-US" dirty="0" smtClean="0"/>
              <a:t>”</a:t>
            </a:r>
          </a:p>
          <a:p>
            <a:r>
              <a:rPr lang="en-US" dirty="0" smtClean="0">
                <a:solidFill>
                  <a:schemeClr val="accent3"/>
                </a:solidFill>
              </a:rPr>
              <a:t>Write &amp; deliver code</a:t>
            </a:r>
          </a:p>
          <a:p>
            <a:pPr lvl="1"/>
            <a:r>
              <a:rPr lang="en-US" dirty="0" smtClean="0"/>
              <a:t>Customer: “</a:t>
            </a:r>
            <a:r>
              <a:rPr lang="en-US" dirty="0" smtClean="0">
                <a:latin typeface="Comic Sans MS" charset="0"/>
                <a:ea typeface="Comic Sans MS" charset="0"/>
                <a:cs typeface="Comic Sans MS" charset="0"/>
              </a:rPr>
              <a:t>Okay, but it would be cool if</a:t>
            </a:r>
            <a:r>
              <a:rPr lang="mr-IN" dirty="0" smtClean="0">
                <a:latin typeface="Comic Sans MS" charset="0"/>
                <a:ea typeface="Comic Sans MS" charset="0"/>
                <a:cs typeface="Comic Sans MS" charset="0"/>
              </a:rPr>
              <a:t>…</a:t>
            </a:r>
            <a:r>
              <a:rPr lang="en-US" dirty="0" smtClean="0"/>
              <a:t>”</a:t>
            </a:r>
          </a:p>
          <a:p>
            <a:r>
              <a:rPr lang="en-US" dirty="0" smtClean="0">
                <a:solidFill>
                  <a:schemeClr val="accent3"/>
                </a:solidFill>
              </a:rPr>
              <a:t>Add and remove from backlog </a:t>
            </a:r>
            <a:r>
              <a:rPr lang="en-US" dirty="0" smtClean="0"/>
              <a:t>of user stories</a:t>
            </a:r>
          </a:p>
          <a:p>
            <a:pPr lvl="1"/>
            <a:r>
              <a:rPr lang="en-US" dirty="0" smtClean="0"/>
              <a:t>At start of sprint, </a:t>
            </a:r>
            <a:r>
              <a:rPr lang="en-US" dirty="0" smtClean="0">
                <a:solidFill>
                  <a:schemeClr val="accent1"/>
                </a:solidFill>
              </a:rPr>
              <a:t>choose stories to implement</a:t>
            </a:r>
          </a:p>
          <a:p>
            <a:r>
              <a:rPr lang="en-US" dirty="0">
                <a:solidFill>
                  <a:schemeClr val="accent3"/>
                </a:solidFill>
              </a:rPr>
              <a:t>Write &amp; deliver code</a:t>
            </a:r>
          </a:p>
          <a:p>
            <a:pPr lvl="1"/>
            <a:r>
              <a:rPr lang="en-US" dirty="0" smtClean="0"/>
              <a:t>Customer: “</a:t>
            </a:r>
            <a:r>
              <a:rPr lang="en-US" dirty="0" smtClean="0">
                <a:latin typeface="Comic Sans MS" charset="0"/>
                <a:ea typeface="Comic Sans MS" charset="0"/>
                <a:cs typeface="Comic Sans MS" charset="0"/>
              </a:rPr>
              <a:t>This is better, but now I want</a:t>
            </a:r>
            <a:r>
              <a:rPr lang="mr-IN" dirty="0" smtClean="0">
                <a:latin typeface="Comic Sans MS" charset="0"/>
                <a:ea typeface="Comic Sans MS" charset="0"/>
                <a:cs typeface="Comic Sans MS" charset="0"/>
              </a:rPr>
              <a:t>…</a:t>
            </a:r>
            <a:r>
              <a:rPr lang="en-US" dirty="0" smtClean="0"/>
              <a:t>”</a:t>
            </a:r>
          </a:p>
          <a:p>
            <a:r>
              <a:rPr lang="en-US" dirty="0" smtClean="0"/>
              <a:t> </a:t>
            </a:r>
            <a:r>
              <a:rPr lang="en-US" dirty="0" smtClean="0">
                <a:solidFill>
                  <a:schemeClr val="accent3"/>
                </a:solidFill>
              </a:rPr>
              <a:t>Repeat until customer happy</a:t>
            </a:r>
            <a:endParaRPr lang="en-US" dirty="0">
              <a:solidFill>
                <a:schemeClr val="accent3"/>
              </a:solidFill>
            </a:endParaRPr>
          </a:p>
        </p:txBody>
      </p:sp>
    </p:spTree>
    <p:extLst>
      <p:ext uri="{BB962C8B-B14F-4D97-AF65-F5344CB8AC3E}">
        <p14:creationId xmlns:p14="http://schemas.microsoft.com/office/powerpoint/2010/main" val="43527795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Revisited</a:t>
            </a:r>
            <a:endParaRPr lang="en-US" dirty="0"/>
          </a:p>
        </p:txBody>
      </p:sp>
      <p:sp>
        <p:nvSpPr>
          <p:cNvPr id="3" name="Content Placeholder 2"/>
          <p:cNvSpPr>
            <a:spLocks noGrp="1"/>
          </p:cNvSpPr>
          <p:nvPr>
            <p:ph idx="1"/>
          </p:nvPr>
        </p:nvSpPr>
        <p:spPr>
          <a:xfrm>
            <a:off x="457200" y="1600200"/>
            <a:ext cx="8686800" cy="5117841"/>
          </a:xfrm>
        </p:spPr>
        <p:txBody>
          <a:bodyPr>
            <a:normAutofit/>
          </a:bodyPr>
          <a:lstStyle/>
          <a:p>
            <a:r>
              <a:rPr lang="en-US" dirty="0" smtClean="0">
                <a:solidFill>
                  <a:schemeClr val="accent3"/>
                </a:solidFill>
              </a:rPr>
              <a:t>Gather requirements</a:t>
            </a:r>
          </a:p>
          <a:p>
            <a:pPr lvl="1"/>
            <a:r>
              <a:rPr lang="en-US" dirty="0" smtClean="0"/>
              <a:t>Customer</a:t>
            </a:r>
            <a:r>
              <a:rPr lang="en-US" dirty="0"/>
              <a:t>: “</a:t>
            </a:r>
            <a:r>
              <a:rPr lang="en-US" dirty="0">
                <a:latin typeface="Comic Sans MS" charset="0"/>
                <a:ea typeface="Comic Sans MS" charset="0"/>
                <a:cs typeface="Comic Sans MS" charset="0"/>
              </a:rPr>
              <a:t>This </a:t>
            </a:r>
            <a:r>
              <a:rPr lang="en-US" dirty="0" smtClean="0">
                <a:latin typeface="Comic Sans MS" charset="0"/>
                <a:ea typeface="Comic Sans MS" charset="0"/>
                <a:cs typeface="Comic Sans MS" charset="0"/>
              </a:rPr>
              <a:t>is </a:t>
            </a:r>
            <a:r>
              <a:rPr lang="en-US" dirty="0">
                <a:latin typeface="Comic Sans MS" charset="0"/>
                <a:ea typeface="Comic Sans MS" charset="0"/>
                <a:cs typeface="Comic Sans MS" charset="0"/>
              </a:rPr>
              <a:t>what </a:t>
            </a:r>
            <a:r>
              <a:rPr lang="en-US" dirty="0" smtClean="0">
                <a:latin typeface="Comic Sans MS" charset="0"/>
                <a:ea typeface="Comic Sans MS" charset="0"/>
                <a:cs typeface="Comic Sans MS" charset="0"/>
              </a:rPr>
              <a:t>I want</a:t>
            </a:r>
            <a:r>
              <a:rPr lang="mr-IN" dirty="0" smtClean="0"/>
              <a:t>…</a:t>
            </a:r>
            <a:r>
              <a:rPr lang="en-US" dirty="0" smtClean="0"/>
              <a:t>”</a:t>
            </a:r>
          </a:p>
          <a:p>
            <a:r>
              <a:rPr lang="en-US" dirty="0" smtClean="0">
                <a:solidFill>
                  <a:schemeClr val="accent3"/>
                </a:solidFill>
              </a:rPr>
              <a:t>Write &amp; deliver code</a:t>
            </a:r>
          </a:p>
          <a:p>
            <a:pPr lvl="1"/>
            <a:r>
              <a:rPr lang="en-US" dirty="0" smtClean="0"/>
              <a:t>Customer: “</a:t>
            </a:r>
            <a:r>
              <a:rPr lang="en-US" dirty="0" smtClean="0">
                <a:latin typeface="Comic Sans MS" charset="0"/>
                <a:ea typeface="Comic Sans MS" charset="0"/>
                <a:cs typeface="Comic Sans MS" charset="0"/>
              </a:rPr>
              <a:t>Okay, but it would be cool if</a:t>
            </a:r>
            <a:r>
              <a:rPr lang="mr-IN" dirty="0" smtClean="0">
                <a:latin typeface="Comic Sans MS" charset="0"/>
                <a:ea typeface="Comic Sans MS" charset="0"/>
                <a:cs typeface="Comic Sans MS" charset="0"/>
              </a:rPr>
              <a:t>…</a:t>
            </a:r>
            <a:r>
              <a:rPr lang="en-US" dirty="0" smtClean="0"/>
              <a:t>”</a:t>
            </a:r>
          </a:p>
          <a:p>
            <a:r>
              <a:rPr lang="en-US" dirty="0" smtClean="0">
                <a:solidFill>
                  <a:schemeClr val="accent3"/>
                </a:solidFill>
              </a:rPr>
              <a:t>Add and remove from backlog </a:t>
            </a:r>
            <a:r>
              <a:rPr lang="en-US" dirty="0" smtClean="0"/>
              <a:t>of user stories</a:t>
            </a:r>
          </a:p>
          <a:p>
            <a:pPr lvl="1"/>
            <a:r>
              <a:rPr lang="en-US" dirty="0" smtClean="0"/>
              <a:t>At start of sprint, </a:t>
            </a:r>
            <a:r>
              <a:rPr lang="en-US" dirty="0" smtClean="0">
                <a:solidFill>
                  <a:schemeClr val="accent1"/>
                </a:solidFill>
              </a:rPr>
              <a:t>choose stories to implement</a:t>
            </a:r>
          </a:p>
          <a:p>
            <a:r>
              <a:rPr lang="en-US" dirty="0">
                <a:solidFill>
                  <a:schemeClr val="accent3"/>
                </a:solidFill>
              </a:rPr>
              <a:t>Write &amp; deliver code</a:t>
            </a:r>
          </a:p>
          <a:p>
            <a:pPr lvl="1"/>
            <a:r>
              <a:rPr lang="en-US" dirty="0" smtClean="0"/>
              <a:t>Customer: “</a:t>
            </a:r>
            <a:r>
              <a:rPr lang="en-US" dirty="0" smtClean="0">
                <a:latin typeface="Comic Sans MS" charset="0"/>
                <a:ea typeface="Comic Sans MS" charset="0"/>
                <a:cs typeface="Comic Sans MS" charset="0"/>
              </a:rPr>
              <a:t>This is better, but now I want</a:t>
            </a:r>
            <a:r>
              <a:rPr lang="mr-IN" dirty="0" smtClean="0">
                <a:latin typeface="Comic Sans MS" charset="0"/>
                <a:ea typeface="Comic Sans MS" charset="0"/>
                <a:cs typeface="Comic Sans MS" charset="0"/>
              </a:rPr>
              <a:t>…</a:t>
            </a:r>
            <a:r>
              <a:rPr lang="en-US" dirty="0" smtClean="0"/>
              <a:t>”</a:t>
            </a:r>
          </a:p>
          <a:p>
            <a:r>
              <a:rPr lang="en-US" dirty="0" smtClean="0"/>
              <a:t> </a:t>
            </a:r>
            <a:r>
              <a:rPr lang="en-US" dirty="0" smtClean="0">
                <a:solidFill>
                  <a:schemeClr val="accent3"/>
                </a:solidFill>
              </a:rPr>
              <a:t>Repeat until customer happy</a:t>
            </a:r>
            <a:endParaRPr lang="en-US" dirty="0">
              <a:solidFill>
                <a:schemeClr val="accent3"/>
              </a:solidFill>
            </a:endParaRPr>
          </a:p>
        </p:txBody>
      </p:sp>
      <p:sp>
        <p:nvSpPr>
          <p:cNvPr id="4" name="Rectangle 3"/>
          <p:cNvSpPr/>
          <p:nvPr/>
        </p:nvSpPr>
        <p:spPr>
          <a:xfrm>
            <a:off x="457200" y="1600200"/>
            <a:ext cx="8153400" cy="4114800"/>
          </a:xfrm>
          <a:prstGeom prst="rect">
            <a:avLst/>
          </a:prstGeom>
          <a:solidFill>
            <a:srgbClr val="E7DEC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ttp://media.nola.com/tv_impact/photo/michael-phelps-phelpsface-c62c5768324a22a0.jpg"/>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045575" y="1600200"/>
            <a:ext cx="417389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1" end="1"/>
                                            </p:txEl>
                                          </p:spTgt>
                                        </p:tgtEl>
                                        <p:attrNameLst>
                                          <p:attrName>style.opacity</p:attrName>
                                        </p:attrNameLst>
                                      </p:cBhvr>
                                      <p:to>
                                        <p:strVal val="0.1"/>
                                      </p:to>
                                    </p:set>
                                    <p:animEffect filter="image" prLst="opacity: 0.1">
                                      <p:cBhvr rctx="IE">
                                        <p:cTn id="7" dur="indefinite"/>
                                        <p:tgtEl>
                                          <p:spTgt spid="3">
                                            <p:txEl>
                                              <p:pRg st="1" end="1"/>
                                            </p:txEl>
                                          </p:spTgt>
                                        </p:tgtEl>
                                      </p:cBhvr>
                                    </p:animEffect>
                                  </p:childTnLst>
                                </p:cTn>
                              </p:par>
                              <p:par>
                                <p:cTn id="8" presetID="9" presetClass="emph" presetSubtype="0" nodeType="withEffect">
                                  <p:stCondLst>
                                    <p:cond delay="0"/>
                                  </p:stCondLst>
                                  <p:childTnLst>
                                    <p:set>
                                      <p:cBhvr rctx="PPT">
                                        <p:cTn id="9" dur="indefinite"/>
                                        <p:tgtEl>
                                          <p:spTgt spid="3">
                                            <p:txEl>
                                              <p:pRg st="2" end="2"/>
                                            </p:txEl>
                                          </p:spTgt>
                                        </p:tgtEl>
                                        <p:attrNameLst>
                                          <p:attrName>style.opacity</p:attrName>
                                        </p:attrNameLst>
                                      </p:cBhvr>
                                      <p:to>
                                        <p:strVal val="0.1"/>
                                      </p:to>
                                    </p:set>
                                    <p:animEffect filter="image" prLst="opacity: 0.1">
                                      <p:cBhvr rctx="IE">
                                        <p:cTn id="10" dur="indefinite"/>
                                        <p:tgtEl>
                                          <p:spTgt spid="3">
                                            <p:txEl>
                                              <p:pRg st="2" end="2"/>
                                            </p:txEl>
                                          </p:spTgt>
                                        </p:tgtEl>
                                      </p:cBhvr>
                                    </p:animEffect>
                                  </p:childTnLst>
                                </p:cTn>
                              </p:par>
                              <p:par>
                                <p:cTn id="11" presetID="9" presetClass="emph" presetSubtype="0" nodeType="withEffect">
                                  <p:stCondLst>
                                    <p:cond delay="0"/>
                                  </p:stCondLst>
                                  <p:childTnLst>
                                    <p:set>
                                      <p:cBhvr rctx="PPT">
                                        <p:cTn id="12" dur="indefinite"/>
                                        <p:tgtEl>
                                          <p:spTgt spid="3">
                                            <p:txEl>
                                              <p:pRg st="3" end="3"/>
                                            </p:txEl>
                                          </p:spTgt>
                                        </p:tgtEl>
                                        <p:attrNameLst>
                                          <p:attrName>style.opacity</p:attrName>
                                        </p:attrNameLst>
                                      </p:cBhvr>
                                      <p:to>
                                        <p:strVal val="0.1"/>
                                      </p:to>
                                    </p:set>
                                    <p:animEffect filter="image" prLst="opacity: 0.1">
                                      <p:cBhvr rctx="IE">
                                        <p:cTn id="13" dur="indefinite"/>
                                        <p:tgtEl>
                                          <p:spTgt spid="3">
                                            <p:txEl>
                                              <p:pRg st="3" end="3"/>
                                            </p:txEl>
                                          </p:spTgt>
                                        </p:tgtEl>
                                      </p:cBhvr>
                                    </p:animEffect>
                                  </p:childTnLst>
                                </p:cTn>
                              </p:par>
                              <p:par>
                                <p:cTn id="14" presetID="9" presetClass="emph" presetSubtype="0" nodeType="withEffect">
                                  <p:stCondLst>
                                    <p:cond delay="0"/>
                                  </p:stCondLst>
                                  <p:childTnLst>
                                    <p:set>
                                      <p:cBhvr rctx="PPT">
                                        <p:cTn id="15" dur="indefinite"/>
                                        <p:tgtEl>
                                          <p:spTgt spid="3">
                                            <p:txEl>
                                              <p:pRg st="4" end="4"/>
                                            </p:txEl>
                                          </p:spTgt>
                                        </p:tgtEl>
                                        <p:attrNameLst>
                                          <p:attrName>style.opacity</p:attrName>
                                        </p:attrNameLst>
                                      </p:cBhvr>
                                      <p:to>
                                        <p:strVal val="0.1"/>
                                      </p:to>
                                    </p:set>
                                    <p:animEffect filter="image" prLst="opacity: 0.1">
                                      <p:cBhvr rctx="IE">
                                        <p:cTn id="16" dur="indefinite"/>
                                        <p:tgtEl>
                                          <p:spTgt spid="3">
                                            <p:txEl>
                                              <p:pRg st="4" end="4"/>
                                            </p:txEl>
                                          </p:spTgt>
                                        </p:tgtEl>
                                      </p:cBhvr>
                                    </p:animEffect>
                                  </p:childTnLst>
                                </p:cTn>
                              </p:par>
                              <p:par>
                                <p:cTn id="17" presetID="9" presetClass="emph" presetSubtype="0" nodeType="withEffect">
                                  <p:stCondLst>
                                    <p:cond delay="0"/>
                                  </p:stCondLst>
                                  <p:childTnLst>
                                    <p:set>
                                      <p:cBhvr rctx="PPT">
                                        <p:cTn id="18" dur="indefinite"/>
                                        <p:tgtEl>
                                          <p:spTgt spid="3">
                                            <p:txEl>
                                              <p:pRg st="5" end="5"/>
                                            </p:txEl>
                                          </p:spTgt>
                                        </p:tgtEl>
                                        <p:attrNameLst>
                                          <p:attrName>style.opacity</p:attrName>
                                        </p:attrNameLst>
                                      </p:cBhvr>
                                      <p:to>
                                        <p:strVal val="0.1"/>
                                      </p:to>
                                    </p:set>
                                    <p:animEffect filter="image" prLst="opacity: 0.1">
                                      <p:cBhvr rctx="IE">
                                        <p:cTn id="19" dur="indefinite"/>
                                        <p:tgtEl>
                                          <p:spTgt spid="3">
                                            <p:txEl>
                                              <p:pRg st="5" end="5"/>
                                            </p:txEl>
                                          </p:spTgt>
                                        </p:tgtEl>
                                      </p:cBhvr>
                                    </p:animEffect>
                                  </p:childTnLst>
                                </p:cTn>
                              </p:par>
                              <p:par>
                                <p:cTn id="20" presetID="9" presetClass="emph" presetSubtype="0" nodeType="withEffect">
                                  <p:stCondLst>
                                    <p:cond delay="0"/>
                                  </p:stCondLst>
                                  <p:childTnLst>
                                    <p:set>
                                      <p:cBhvr rctx="PPT">
                                        <p:cTn id="21" dur="indefinite"/>
                                        <p:tgtEl>
                                          <p:spTgt spid="3">
                                            <p:txEl>
                                              <p:pRg st="6" end="6"/>
                                            </p:txEl>
                                          </p:spTgt>
                                        </p:tgtEl>
                                        <p:attrNameLst>
                                          <p:attrName>style.opacity</p:attrName>
                                        </p:attrNameLst>
                                      </p:cBhvr>
                                      <p:to>
                                        <p:strVal val="0.1"/>
                                      </p:to>
                                    </p:set>
                                    <p:animEffect filter="image" prLst="opacity: 0.1">
                                      <p:cBhvr rctx="IE">
                                        <p:cTn id="22" dur="indefinite"/>
                                        <p:tgtEl>
                                          <p:spTgt spid="3">
                                            <p:txEl>
                                              <p:pRg st="6" end="6"/>
                                            </p:txEl>
                                          </p:spTgt>
                                        </p:tgtEl>
                                      </p:cBhvr>
                                    </p:animEffect>
                                  </p:childTnLst>
                                </p:cTn>
                              </p:par>
                              <p:par>
                                <p:cTn id="23" presetID="9" presetClass="emph" presetSubtype="0" nodeType="withEffect">
                                  <p:stCondLst>
                                    <p:cond delay="0"/>
                                  </p:stCondLst>
                                  <p:childTnLst>
                                    <p:set>
                                      <p:cBhvr rctx="PPT">
                                        <p:cTn id="24" dur="indefinite"/>
                                        <p:tgtEl>
                                          <p:spTgt spid="3">
                                            <p:txEl>
                                              <p:pRg st="7" end="7"/>
                                            </p:txEl>
                                          </p:spTgt>
                                        </p:tgtEl>
                                        <p:attrNameLst>
                                          <p:attrName>style.opacity</p:attrName>
                                        </p:attrNameLst>
                                      </p:cBhvr>
                                      <p:to>
                                        <p:strVal val="0.1"/>
                                      </p:to>
                                    </p:set>
                                    <p:animEffect filter="image" prLst="opacity: 0.1">
                                      <p:cBhvr rctx="IE">
                                        <p:cTn id="25"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Revisited</a:t>
            </a:r>
            <a:endParaRPr lang="en-US" dirty="0"/>
          </a:p>
        </p:txBody>
      </p:sp>
      <p:sp>
        <p:nvSpPr>
          <p:cNvPr id="3" name="Content Placeholder 2"/>
          <p:cNvSpPr>
            <a:spLocks noGrp="1"/>
          </p:cNvSpPr>
          <p:nvPr>
            <p:ph idx="1"/>
          </p:nvPr>
        </p:nvSpPr>
        <p:spPr>
          <a:xfrm>
            <a:off x="457200" y="1600200"/>
            <a:ext cx="8686800" cy="5117841"/>
          </a:xfrm>
        </p:spPr>
        <p:txBody>
          <a:bodyPr>
            <a:normAutofit/>
          </a:bodyPr>
          <a:lstStyle/>
          <a:p>
            <a:r>
              <a:rPr lang="en-US" dirty="0" smtClean="0">
                <a:solidFill>
                  <a:schemeClr val="accent3"/>
                </a:solidFill>
              </a:rPr>
              <a:t>Gather requirements</a:t>
            </a:r>
          </a:p>
          <a:p>
            <a:pPr lvl="1"/>
            <a:r>
              <a:rPr lang="en-US" dirty="0" smtClean="0"/>
              <a:t>Customer</a:t>
            </a:r>
            <a:r>
              <a:rPr lang="en-US" dirty="0"/>
              <a:t>: “</a:t>
            </a:r>
            <a:r>
              <a:rPr lang="en-US" dirty="0">
                <a:latin typeface="Comic Sans MS" charset="0"/>
                <a:ea typeface="Comic Sans MS" charset="0"/>
                <a:cs typeface="Comic Sans MS" charset="0"/>
              </a:rPr>
              <a:t>This </a:t>
            </a:r>
            <a:r>
              <a:rPr lang="en-US" dirty="0" smtClean="0">
                <a:latin typeface="Comic Sans MS" charset="0"/>
                <a:ea typeface="Comic Sans MS" charset="0"/>
                <a:cs typeface="Comic Sans MS" charset="0"/>
              </a:rPr>
              <a:t>is </a:t>
            </a:r>
            <a:r>
              <a:rPr lang="en-US" dirty="0">
                <a:latin typeface="Comic Sans MS" charset="0"/>
                <a:ea typeface="Comic Sans MS" charset="0"/>
                <a:cs typeface="Comic Sans MS" charset="0"/>
              </a:rPr>
              <a:t>what </a:t>
            </a:r>
            <a:r>
              <a:rPr lang="en-US" dirty="0" smtClean="0">
                <a:latin typeface="Comic Sans MS" charset="0"/>
                <a:ea typeface="Comic Sans MS" charset="0"/>
                <a:cs typeface="Comic Sans MS" charset="0"/>
              </a:rPr>
              <a:t>I want</a:t>
            </a:r>
            <a:r>
              <a:rPr lang="mr-IN" dirty="0" smtClean="0"/>
              <a:t>…</a:t>
            </a:r>
            <a:r>
              <a:rPr lang="en-US" dirty="0" smtClean="0"/>
              <a:t>”</a:t>
            </a:r>
          </a:p>
          <a:p>
            <a:r>
              <a:rPr lang="en-US" dirty="0" smtClean="0">
                <a:solidFill>
                  <a:schemeClr val="accent3"/>
                </a:solidFill>
              </a:rPr>
              <a:t>Write &amp; deliver code</a:t>
            </a:r>
          </a:p>
          <a:p>
            <a:pPr lvl="1"/>
            <a:r>
              <a:rPr lang="en-US" dirty="0" smtClean="0"/>
              <a:t>Customer: “</a:t>
            </a:r>
            <a:r>
              <a:rPr lang="en-US" dirty="0" smtClean="0">
                <a:latin typeface="Comic Sans MS" charset="0"/>
                <a:ea typeface="Comic Sans MS" charset="0"/>
                <a:cs typeface="Comic Sans MS" charset="0"/>
              </a:rPr>
              <a:t>Okay, but it would be cool if</a:t>
            </a:r>
            <a:r>
              <a:rPr lang="mr-IN" dirty="0" smtClean="0">
                <a:latin typeface="Comic Sans MS" charset="0"/>
                <a:ea typeface="Comic Sans MS" charset="0"/>
                <a:cs typeface="Comic Sans MS" charset="0"/>
              </a:rPr>
              <a:t>…</a:t>
            </a:r>
            <a:r>
              <a:rPr lang="en-US" dirty="0" smtClean="0"/>
              <a:t>”</a:t>
            </a:r>
          </a:p>
          <a:p>
            <a:r>
              <a:rPr lang="en-US" dirty="0" smtClean="0">
                <a:solidFill>
                  <a:schemeClr val="accent3"/>
                </a:solidFill>
              </a:rPr>
              <a:t>Add and remove from backlog </a:t>
            </a:r>
            <a:r>
              <a:rPr lang="en-US" dirty="0" smtClean="0"/>
              <a:t>of user stories</a:t>
            </a:r>
          </a:p>
          <a:p>
            <a:pPr lvl="1"/>
            <a:r>
              <a:rPr lang="en-US" dirty="0" smtClean="0"/>
              <a:t>At start of sprint, </a:t>
            </a:r>
            <a:r>
              <a:rPr lang="en-US" dirty="0" smtClean="0">
                <a:solidFill>
                  <a:schemeClr val="accent1"/>
                </a:solidFill>
              </a:rPr>
              <a:t>choose stories to implement</a:t>
            </a:r>
          </a:p>
          <a:p>
            <a:r>
              <a:rPr lang="en-US" dirty="0">
                <a:solidFill>
                  <a:schemeClr val="accent3"/>
                </a:solidFill>
              </a:rPr>
              <a:t>Write &amp; deliver code</a:t>
            </a:r>
          </a:p>
          <a:p>
            <a:pPr lvl="1"/>
            <a:r>
              <a:rPr lang="en-US" dirty="0" smtClean="0"/>
              <a:t>Customer: “</a:t>
            </a:r>
            <a:r>
              <a:rPr lang="en-US" dirty="0" smtClean="0">
                <a:latin typeface="Comic Sans MS" charset="0"/>
                <a:ea typeface="Comic Sans MS" charset="0"/>
                <a:cs typeface="Comic Sans MS" charset="0"/>
              </a:rPr>
              <a:t>This is better, but now I want</a:t>
            </a:r>
            <a:r>
              <a:rPr lang="mr-IN" dirty="0" smtClean="0">
                <a:latin typeface="Comic Sans MS" charset="0"/>
                <a:ea typeface="Comic Sans MS" charset="0"/>
                <a:cs typeface="Comic Sans MS" charset="0"/>
              </a:rPr>
              <a:t>…</a:t>
            </a:r>
            <a:r>
              <a:rPr lang="en-US" dirty="0" smtClean="0"/>
              <a:t>”</a:t>
            </a:r>
          </a:p>
          <a:p>
            <a:r>
              <a:rPr lang="en-US" dirty="0" smtClean="0"/>
              <a:t> </a:t>
            </a:r>
            <a:r>
              <a:rPr lang="en-US" dirty="0" smtClean="0">
                <a:solidFill>
                  <a:schemeClr val="accent3"/>
                </a:solidFill>
              </a:rPr>
              <a:t>Repeat until customer </a:t>
            </a:r>
            <a:r>
              <a:rPr lang="en-US" strike="sngStrike" dirty="0" smtClean="0">
                <a:solidFill>
                  <a:schemeClr val="accent3"/>
                </a:solidFill>
              </a:rPr>
              <a:t>happy</a:t>
            </a:r>
            <a:r>
              <a:rPr lang="en-US" dirty="0" smtClean="0">
                <a:solidFill>
                  <a:schemeClr val="accent3"/>
                </a:solidFill>
              </a:rPr>
              <a:t> satisfied</a:t>
            </a:r>
            <a:endParaRPr lang="en-US" dirty="0">
              <a:solidFill>
                <a:schemeClr val="accent3"/>
              </a:solidFill>
            </a:endParaRPr>
          </a:p>
        </p:txBody>
      </p:sp>
    </p:spTree>
    <p:extLst>
      <p:ext uri="{BB962C8B-B14F-4D97-AF65-F5344CB8AC3E}">
        <p14:creationId xmlns:p14="http://schemas.microsoft.com/office/powerpoint/2010/main" val="165488155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crum In </a:t>
            </a:r>
            <a:r>
              <a:rPr lang="en-US" dirty="0"/>
              <a:t>P</a:t>
            </a:r>
            <a:r>
              <a:rPr lang="en-US" dirty="0" smtClean="0"/>
              <a:t>ractice</a:t>
            </a:r>
            <a:endParaRPr lang="en-US" dirty="0"/>
          </a:p>
        </p:txBody>
      </p:sp>
      <p:sp>
        <p:nvSpPr>
          <p:cNvPr id="3" name="Content Placeholder 2"/>
          <p:cNvSpPr>
            <a:spLocks noGrp="1"/>
          </p:cNvSpPr>
          <p:nvPr>
            <p:ph idx="1"/>
          </p:nvPr>
        </p:nvSpPr>
        <p:spPr>
          <a:xfrm>
            <a:off x="612648" y="1600200"/>
            <a:ext cx="8531352" cy="5105400"/>
          </a:xfrm>
        </p:spPr>
        <p:txBody>
          <a:bodyPr/>
          <a:lstStyle/>
          <a:p>
            <a:r>
              <a:rPr lang="en-US" dirty="0" smtClean="0">
                <a:solidFill>
                  <a:schemeClr val="accent3"/>
                </a:solidFill>
              </a:rPr>
              <a:t>Modified to fit needs &amp; ability </a:t>
            </a:r>
            <a:r>
              <a:rPr lang="en-US" dirty="0" smtClean="0"/>
              <a:t>of company</a:t>
            </a:r>
          </a:p>
          <a:p>
            <a:pPr lvl="1"/>
            <a:r>
              <a:rPr lang="en-US" dirty="0" smtClean="0"/>
              <a:t>Finding </a:t>
            </a:r>
            <a:r>
              <a:rPr lang="en-US" dirty="0" smtClean="0">
                <a:solidFill>
                  <a:schemeClr val="accent1"/>
                </a:solidFill>
              </a:rPr>
              <a:t>identical implementation in two shops is rare</a:t>
            </a:r>
          </a:p>
          <a:p>
            <a:pPr lvl="1"/>
            <a:r>
              <a:rPr lang="en-US" dirty="0" smtClean="0">
                <a:solidFill>
                  <a:schemeClr val="accent1"/>
                </a:solidFill>
              </a:rPr>
              <a:t>In keeping with Agile Manifesto</a:t>
            </a:r>
            <a:r>
              <a:rPr lang="en-US" dirty="0" smtClean="0"/>
              <a:t>: not a bad thing</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3072339"/>
            <a:ext cx="3405225" cy="378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4537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This Course</a:t>
            </a:r>
            <a:endParaRPr lang="en-US" dirty="0"/>
          </a:p>
        </p:txBody>
      </p:sp>
      <p:sp>
        <p:nvSpPr>
          <p:cNvPr id="3" name="Content Placeholder 2"/>
          <p:cNvSpPr>
            <a:spLocks noGrp="1"/>
          </p:cNvSpPr>
          <p:nvPr>
            <p:ph idx="1"/>
          </p:nvPr>
        </p:nvSpPr>
        <p:spPr>
          <a:xfrm>
            <a:off x="612648" y="1600200"/>
            <a:ext cx="8531352" cy="5105400"/>
          </a:xfrm>
        </p:spPr>
        <p:txBody>
          <a:bodyPr>
            <a:noAutofit/>
          </a:bodyPr>
          <a:lstStyle/>
          <a:p>
            <a:r>
              <a:rPr lang="en-US" dirty="0" smtClean="0">
                <a:solidFill>
                  <a:schemeClr val="accent3"/>
                </a:solidFill>
              </a:rPr>
              <a:t>Co-location (attendance) mandatory in-class</a:t>
            </a:r>
          </a:p>
          <a:p>
            <a:pPr lvl="1"/>
            <a:r>
              <a:rPr lang="en-US" dirty="0" smtClean="0">
                <a:solidFill>
                  <a:schemeClr val="accent1"/>
                </a:solidFill>
              </a:rPr>
              <a:t>Can be fired (fail) </a:t>
            </a:r>
            <a:r>
              <a:rPr lang="en-US" dirty="0" smtClean="0"/>
              <a:t>if you become issue for rest of team</a:t>
            </a:r>
          </a:p>
          <a:p>
            <a:r>
              <a:rPr lang="en-US" dirty="0"/>
              <a:t>U</a:t>
            </a:r>
            <a:r>
              <a:rPr lang="en-US" dirty="0" smtClean="0"/>
              <a:t>se tools to </a:t>
            </a:r>
            <a:r>
              <a:rPr lang="en-US" dirty="0" smtClean="0">
                <a:solidFill>
                  <a:schemeClr val="accent3"/>
                </a:solidFill>
              </a:rPr>
              <a:t>maximize other communication</a:t>
            </a:r>
          </a:p>
          <a:p>
            <a:pPr lvl="1"/>
            <a:r>
              <a:rPr lang="en-US" dirty="0" smtClean="0">
                <a:solidFill>
                  <a:schemeClr val="accent1"/>
                </a:solidFill>
              </a:rPr>
              <a:t>Must create &amp; maintain repo on GitHub </a:t>
            </a:r>
            <a:r>
              <a:rPr lang="en-US" dirty="0" smtClean="0"/>
              <a:t>(can be private)</a:t>
            </a:r>
          </a:p>
          <a:p>
            <a:pPr lvl="1"/>
            <a:r>
              <a:rPr lang="en-US" dirty="0" smtClean="0"/>
              <a:t>Store backlog of</a:t>
            </a:r>
            <a:r>
              <a:rPr lang="en-US" dirty="0" smtClean="0">
                <a:solidFill>
                  <a:schemeClr val="accent1"/>
                </a:solidFill>
              </a:rPr>
              <a:t> stories on GitHub &amp; tag releases</a:t>
            </a:r>
          </a:p>
          <a:p>
            <a:pPr lvl="1"/>
            <a:r>
              <a:rPr lang="en-US" dirty="0" smtClean="0">
                <a:solidFill>
                  <a:schemeClr val="accent1"/>
                </a:solidFill>
              </a:rPr>
              <a:t>Use &amp; assign tasks to track work</a:t>
            </a:r>
            <a:r>
              <a:rPr lang="en-US" dirty="0" smtClean="0"/>
              <a:t> done by each member</a:t>
            </a:r>
            <a:endParaRPr lang="en-US" dirty="0"/>
          </a:p>
          <a:p>
            <a:pPr lvl="1"/>
            <a:r>
              <a:rPr lang="en-US" dirty="0" smtClean="0"/>
              <a:t>Useful to earn </a:t>
            </a:r>
            <a:r>
              <a:rPr lang="en-US" dirty="0" smtClean="0">
                <a:solidFill>
                  <a:schemeClr val="accent1"/>
                </a:solidFill>
              </a:rPr>
              <a:t>score on “onboarding” grade in  sprint</a:t>
            </a:r>
          </a:p>
          <a:p>
            <a:pPr lvl="1"/>
            <a:r>
              <a:rPr lang="en-US" dirty="0" smtClean="0">
                <a:solidFill>
                  <a:schemeClr val="accent1"/>
                </a:solidFill>
              </a:rPr>
              <a:t>Slack channel also encouraged</a:t>
            </a:r>
            <a:r>
              <a:rPr lang="en-US" dirty="0" smtClean="0"/>
              <a:t> for use outside of class</a:t>
            </a:r>
          </a:p>
          <a:p>
            <a:r>
              <a:rPr lang="en-US" dirty="0" smtClean="0"/>
              <a:t>Practice </a:t>
            </a:r>
            <a:r>
              <a:rPr lang="en-US" dirty="0" smtClean="0">
                <a:solidFill>
                  <a:schemeClr val="accent3"/>
                </a:solidFill>
              </a:rPr>
              <a:t>estimating (&amp; measuring) time for each task</a:t>
            </a:r>
            <a:endParaRPr lang="en-US" dirty="0">
              <a:solidFill>
                <a:schemeClr val="accent3"/>
              </a:solidFill>
            </a:endParaRPr>
          </a:p>
          <a:p>
            <a:pPr lvl="1"/>
            <a:r>
              <a:rPr lang="en-US" dirty="0" smtClean="0">
                <a:solidFill>
                  <a:schemeClr val="accent1"/>
                </a:solidFill>
              </a:rPr>
              <a:t>Will become important later</a:t>
            </a:r>
            <a:r>
              <a:rPr lang="en-US" dirty="0" smtClean="0"/>
              <a:t>; better to start now</a:t>
            </a:r>
            <a:endParaRPr lang="en-US" dirty="0"/>
          </a:p>
        </p:txBody>
      </p:sp>
    </p:spTree>
    <p:extLst>
      <p:ext uri="{BB962C8B-B14F-4D97-AF65-F5344CB8AC3E}">
        <p14:creationId xmlns:p14="http://schemas.microsoft.com/office/powerpoint/2010/main" val="11043738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This Course</a:t>
            </a:r>
            <a:endParaRPr lang="en-US" dirty="0"/>
          </a:p>
        </p:txBody>
      </p:sp>
      <p:sp>
        <p:nvSpPr>
          <p:cNvPr id="3" name="Content Placeholder 2"/>
          <p:cNvSpPr>
            <a:spLocks noGrp="1"/>
          </p:cNvSpPr>
          <p:nvPr>
            <p:ph idx="1"/>
          </p:nvPr>
        </p:nvSpPr>
        <p:spPr>
          <a:xfrm>
            <a:off x="612648" y="1600200"/>
            <a:ext cx="8378952" cy="5105400"/>
          </a:xfrm>
        </p:spPr>
        <p:txBody>
          <a:bodyPr>
            <a:noAutofit/>
          </a:bodyPr>
          <a:lstStyle/>
          <a:p>
            <a:r>
              <a:rPr lang="en-US" dirty="0" smtClean="0"/>
              <a:t>Not a business, so </a:t>
            </a:r>
            <a:r>
              <a:rPr lang="en-US" dirty="0" smtClean="0">
                <a:solidFill>
                  <a:schemeClr val="accent3"/>
                </a:solidFill>
              </a:rPr>
              <a:t>must tweak process</a:t>
            </a:r>
          </a:p>
          <a:p>
            <a:pPr lvl="1"/>
            <a:r>
              <a:rPr lang="en-US" dirty="0" smtClean="0">
                <a:solidFill>
                  <a:schemeClr val="accent1"/>
                </a:solidFill>
              </a:rPr>
              <a:t>No daily stand-ups</a:t>
            </a:r>
          </a:p>
          <a:p>
            <a:pPr lvl="1"/>
            <a:r>
              <a:rPr lang="en-US" dirty="0" smtClean="0">
                <a:solidFill>
                  <a:schemeClr val="accent1"/>
                </a:solidFill>
              </a:rPr>
              <a:t>Not holding to 40 hour work week</a:t>
            </a:r>
          </a:p>
          <a:p>
            <a:pPr lvl="1"/>
            <a:r>
              <a:rPr lang="en-US" dirty="0" smtClean="0">
                <a:solidFill>
                  <a:schemeClr val="accent1"/>
                </a:solidFill>
              </a:rPr>
              <a:t>No budget for tools or training </a:t>
            </a:r>
            <a:r>
              <a:rPr lang="en-US" dirty="0"/>
              <a:t>(except the class </a:t>
            </a:r>
            <a:r>
              <a:rPr lang="en-US" dirty="0" smtClean="0">
                <a:solidFill>
                  <a:schemeClr val="accent1"/>
                </a:solidFill>
              </a:rPr>
              <a:t>😅</a:t>
            </a:r>
            <a:r>
              <a:rPr lang="en-US" dirty="0"/>
              <a:t>)</a:t>
            </a:r>
            <a:endParaRPr lang="en-US" dirty="0" smtClean="0">
              <a:solidFill>
                <a:schemeClr val="accent1"/>
              </a:solidFill>
            </a:endParaRPr>
          </a:p>
          <a:p>
            <a:r>
              <a:rPr lang="en-US" dirty="0" smtClean="0">
                <a:solidFill>
                  <a:schemeClr val="accent3"/>
                </a:solidFill>
              </a:rPr>
              <a:t>First &amp; last sprint take 2 weeks; others 1 week</a:t>
            </a:r>
          </a:p>
          <a:p>
            <a:pPr lvl="1"/>
            <a:r>
              <a:rPr lang="en-US" dirty="0" smtClean="0"/>
              <a:t>Each deadline is </a:t>
            </a:r>
            <a:r>
              <a:rPr lang="en-US" dirty="0" smtClean="0">
                <a:solidFill>
                  <a:schemeClr val="accent1"/>
                </a:solidFill>
              </a:rPr>
              <a:t>class start on that Thursday</a:t>
            </a:r>
          </a:p>
          <a:p>
            <a:pPr lvl="1"/>
            <a:r>
              <a:rPr lang="en-US" dirty="0" smtClean="0">
                <a:solidFill>
                  <a:schemeClr val="accent1"/>
                </a:solidFill>
              </a:rPr>
              <a:t>Demo executable </a:t>
            </a:r>
            <a:r>
              <a:rPr lang="en-US" dirty="0" smtClean="0"/>
              <a:t>on client</a:t>
            </a:r>
            <a:r>
              <a:rPr lang="en-US" dirty="0"/>
              <a:t>s</a:t>
            </a:r>
            <a:r>
              <a:rPr lang="en-US" dirty="0" smtClean="0"/>
              <a:t> machine</a:t>
            </a:r>
          </a:p>
          <a:p>
            <a:pPr lvl="1"/>
            <a:r>
              <a:rPr lang="en-US" dirty="0" smtClean="0">
                <a:solidFill>
                  <a:schemeClr val="tx1">
                    <a:alpha val="40000"/>
                  </a:schemeClr>
                </a:solidFill>
              </a:rPr>
              <a:t>(Other tasks needed to support educational goals)</a:t>
            </a:r>
          </a:p>
          <a:p>
            <a:endParaRPr lang="en-US" dirty="0" smtClean="0"/>
          </a:p>
          <a:p>
            <a:pPr marL="457200" lvl="1" indent="0">
              <a:buNone/>
            </a:pPr>
            <a:endParaRPr lang="en-US" dirty="0" smtClean="0"/>
          </a:p>
        </p:txBody>
      </p:sp>
    </p:spTree>
    <p:extLst>
      <p:ext uri="{BB962C8B-B14F-4D97-AF65-F5344CB8AC3E}">
        <p14:creationId xmlns:p14="http://schemas.microsoft.com/office/powerpoint/2010/main" val="421932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t>For Next Lecture</a:t>
            </a:r>
          </a:p>
        </p:txBody>
      </p:sp>
      <p:sp>
        <p:nvSpPr>
          <p:cNvPr id="138243" name="Rectangle 3"/>
          <p:cNvSpPr>
            <a:spLocks noGrp="1" noChangeArrowheads="1"/>
          </p:cNvSpPr>
          <p:nvPr>
            <p:ph idx="1"/>
          </p:nvPr>
        </p:nvSpPr>
        <p:spPr>
          <a:xfrm>
            <a:off x="457200" y="1784350"/>
            <a:ext cx="8534400" cy="4845050"/>
          </a:xfrm>
        </p:spPr>
        <p:txBody>
          <a:bodyPr>
            <a:normAutofit/>
          </a:bodyPr>
          <a:lstStyle/>
          <a:p>
            <a:r>
              <a:rPr lang="en-US" dirty="0" smtClean="0"/>
              <a:t>Split </a:t>
            </a:r>
            <a:r>
              <a:rPr lang="en-US" dirty="0" smtClean="0"/>
              <a:t>into </a:t>
            </a:r>
            <a:r>
              <a:rPr lang="en-US" dirty="0" smtClean="0">
                <a:solidFill>
                  <a:schemeClr val="accent3"/>
                </a:solidFill>
              </a:rPr>
              <a:t>teams of 3 or 4 before leaving today</a:t>
            </a:r>
          </a:p>
          <a:p>
            <a:pPr lvl="1"/>
            <a:r>
              <a:rPr lang="en-US" dirty="0" smtClean="0">
                <a:solidFill>
                  <a:schemeClr val="accent1"/>
                </a:solidFill>
              </a:rPr>
              <a:t>Submit names of students &amp; team </a:t>
            </a:r>
            <a:r>
              <a:rPr lang="en-US" dirty="0" smtClean="0"/>
              <a:t>before </a:t>
            </a:r>
            <a:r>
              <a:rPr lang="en-US" dirty="0" smtClean="0"/>
              <a:t>you go</a:t>
            </a:r>
          </a:p>
          <a:p>
            <a:r>
              <a:rPr lang="en-US" dirty="0" smtClean="0">
                <a:solidFill>
                  <a:schemeClr val="accent3"/>
                </a:solidFill>
              </a:rPr>
              <a:t>Sign up for Piazza &amp; GitHub </a:t>
            </a:r>
            <a:r>
              <a:rPr lang="en-US" dirty="0" smtClean="0"/>
              <a:t>to be ready for project</a:t>
            </a:r>
          </a:p>
          <a:p>
            <a:pPr lvl="1"/>
            <a:r>
              <a:rPr lang="en-US" dirty="0" smtClean="0"/>
              <a:t>Will be going over basics &amp; </a:t>
            </a:r>
            <a:r>
              <a:rPr lang="en-US" dirty="0" smtClean="0">
                <a:solidFill>
                  <a:schemeClr val="accent1"/>
                </a:solidFill>
              </a:rPr>
              <a:t>starting project on Thursday</a:t>
            </a:r>
          </a:p>
          <a:p>
            <a:pPr lvl="1"/>
            <a:r>
              <a:rPr lang="en-US" dirty="0" smtClean="0">
                <a:solidFill>
                  <a:schemeClr val="accent1"/>
                </a:solidFill>
              </a:rPr>
              <a:t>Will have 2 </a:t>
            </a:r>
            <a:r>
              <a:rPr lang="en-US" dirty="0" smtClean="0">
                <a:solidFill>
                  <a:schemeClr val="accent1"/>
                </a:solidFill>
              </a:rPr>
              <a:t>projects </a:t>
            </a:r>
            <a:r>
              <a:rPr lang="en-US" dirty="0" smtClean="0">
                <a:solidFill>
                  <a:schemeClr val="accent1"/>
                </a:solidFill>
              </a:rPr>
              <a:t>ready</a:t>
            </a:r>
            <a:r>
              <a:rPr lang="en-US" dirty="0" smtClean="0"/>
              <a:t>; groups can also propose ideas</a:t>
            </a:r>
          </a:p>
        </p:txBody>
      </p:sp>
    </p:spTree>
    <p:extLst>
      <p:ext uri="{BB962C8B-B14F-4D97-AF65-F5344CB8AC3E}">
        <p14:creationId xmlns:p14="http://schemas.microsoft.com/office/powerpoint/2010/main" val="411824392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Software Engineering?</a:t>
            </a:r>
            <a:endParaRPr lang="en-US" dirty="0"/>
          </a:p>
        </p:txBody>
      </p:sp>
      <p:graphicFrame>
        <p:nvGraphicFramePr>
          <p:cNvPr id="5" name="Content Placeholder 3"/>
          <p:cNvGraphicFramePr>
            <a:graphicFrameLocks noGrp="1"/>
          </p:cNvGraphicFramePr>
          <p:nvPr>
            <p:ph sz="quarter" idx="1"/>
          </p:nvPr>
        </p:nvGraphicFramePr>
        <p:xfrm>
          <a:off x="612775" y="1600200"/>
          <a:ext cx="8153400" cy="44958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Software Engineering?</a:t>
            </a:r>
            <a:endParaRPr lang="en-US" dirty="0"/>
          </a:p>
        </p:txBody>
      </p:sp>
      <p:graphicFrame>
        <p:nvGraphicFramePr>
          <p:cNvPr id="5" name="Content Placeholder 3"/>
          <p:cNvGraphicFramePr>
            <a:graphicFrameLocks noGrp="1"/>
          </p:cNvGraphicFramePr>
          <p:nvPr>
            <p:ph sz="quarter" idx="1"/>
          </p:nvPr>
        </p:nvGraphicFramePr>
        <p:xfrm>
          <a:off x="612775" y="1600200"/>
          <a:ext cx="8153400" cy="4495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2667000" y="2041358"/>
            <a:ext cx="4572000" cy="3978442"/>
          </a:xfrm>
          <a:prstGeom prst="rect">
            <a:avLst/>
          </a:prstGeom>
          <a:solidFill>
            <a:schemeClr val="bg1">
              <a:lumMod val="50000"/>
              <a:alpha val="89000"/>
            </a:schemeClr>
          </a:solidFill>
        </p:spPr>
        <p:txBody>
          <a:bodyPr wrap="square" rtlCol="0" anchor="ctr" anchorCtr="0">
            <a:noAutofit/>
          </a:bodyPr>
          <a:lstStyle/>
          <a:p>
            <a:pPr algn="ctr"/>
            <a:r>
              <a:rPr lang="en-US" sz="8000" b="1" dirty="0" smtClean="0">
                <a:solidFill>
                  <a:schemeClr val="accent2"/>
                </a:solidFill>
              </a:rPr>
              <a:t>Everyone sucks</a:t>
            </a:r>
          </a:p>
          <a:p>
            <a:pPr algn="ctr"/>
            <a:r>
              <a:rPr lang="en-US" sz="6000" dirty="0" smtClean="0"/>
              <a:t>at building software</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Expectations of You</a:t>
            </a:r>
          </a:p>
        </p:txBody>
      </p:sp>
      <p:sp>
        <p:nvSpPr>
          <p:cNvPr id="87043" name="Rectangle 3"/>
          <p:cNvSpPr>
            <a:spLocks noGrp="1" noChangeArrowheads="1"/>
          </p:cNvSpPr>
          <p:nvPr>
            <p:ph sz="quarter" idx="1"/>
          </p:nvPr>
        </p:nvSpPr>
        <p:spPr/>
        <p:txBody>
          <a:bodyPr/>
          <a:lstStyle/>
          <a:p>
            <a:pPr marL="514350" indent="-514350">
              <a:buFont typeface="+mj-lt"/>
              <a:buAutoNum type="arabicPeriod"/>
            </a:pPr>
            <a:r>
              <a:rPr lang="en-US" dirty="0" smtClean="0"/>
              <a:t>Conduct yourself as a professional</a:t>
            </a:r>
          </a:p>
          <a:p>
            <a:pPr marL="514350" indent="-514350">
              <a:buFont typeface="+mj-lt"/>
              <a:buAutoNum type="arabicPeriod"/>
            </a:pPr>
            <a:r>
              <a:rPr lang="en-US" dirty="0" smtClean="0"/>
              <a:t>Work hard in VERY truncated course (6 weeks!)</a:t>
            </a:r>
          </a:p>
          <a:p>
            <a:pPr marL="514350" indent="-514350">
              <a:buFont typeface="+mj-lt"/>
              <a:buAutoNum type="arabicPeriod"/>
            </a:pPr>
            <a:r>
              <a:rPr lang="en-US" dirty="0" smtClean="0"/>
              <a:t>Ask for help whenever you need it</a:t>
            </a:r>
          </a:p>
        </p:txBody>
      </p:sp>
    </p:spTree>
    <p:extLst>
      <p:ext uri="{BB962C8B-B14F-4D97-AF65-F5344CB8AC3E}">
        <p14:creationId xmlns:p14="http://schemas.microsoft.com/office/powerpoint/2010/main" val="4130814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a:blip r:embed="rId3" cstate="print"/>
          <a:srcRect/>
          <a:stretch>
            <a:fillRect/>
          </a:stretch>
        </p:blipFill>
        <p:spPr bwMode="auto">
          <a:xfrm>
            <a:off x="609600" y="1593449"/>
            <a:ext cx="7848600" cy="5234955"/>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r>
              <a:rPr lang="en-US" sz="4800" dirty="0" smtClean="0">
                <a:latin typeface="Freestyle Script" pitchFamily="66" charset="0"/>
              </a:rPr>
              <a:t>“A journey begins with a single step”</a:t>
            </a:r>
            <a:endParaRPr lang="en-US" sz="4800" dirty="0">
              <a:latin typeface="Freestyle Script" pitchFamily="66"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2648" y="1591055"/>
            <a:ext cx="7756947" cy="5245173"/>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r>
              <a:rPr lang="en-US" sz="4800" dirty="0" smtClean="0">
                <a:latin typeface="Freestyle Script" pitchFamily="66" charset="0"/>
              </a:rPr>
              <a:t>“A journey begins with a single step”</a:t>
            </a:r>
            <a:endParaRPr lang="en-US" sz="4800" dirty="0">
              <a:latin typeface="Freestyle Script"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alphaModFix amt="25000"/>
            <a:extLst>
              <a:ext uri="{28A0092B-C50C-407E-A947-70E740481C1C}">
                <a14:useLocalDpi xmlns:a14="http://schemas.microsoft.com/office/drawing/2010/main"/>
              </a:ext>
            </a:extLst>
          </a:blip>
          <a:srcRect/>
          <a:stretch>
            <a:fillRect/>
          </a:stretch>
        </p:blipFill>
        <p:spPr bwMode="auto">
          <a:xfrm>
            <a:off x="612648" y="1591055"/>
            <a:ext cx="7756947" cy="5245173"/>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r>
              <a:rPr lang="en-US" sz="4800" dirty="0" smtClean="0">
                <a:latin typeface="Freestyle Script" pitchFamily="66" charset="0"/>
              </a:rPr>
              <a:t>“A journey begins with a single step”</a:t>
            </a:r>
            <a:endParaRPr lang="en-US" sz="4800" dirty="0">
              <a:latin typeface="Freestyle Script" pitchFamily="66" charset="0"/>
            </a:endParaRPr>
          </a:p>
        </p:txBody>
      </p:sp>
      <p:pic>
        <p:nvPicPr>
          <p:cNvPr id="4" name="Picture 2"/>
          <p:cNvPicPr>
            <a:picLocks noChangeAspect="1" noChangeArrowheads="1"/>
          </p:cNvPicPr>
          <p:nvPr/>
        </p:nvPicPr>
        <p:blipFill>
          <a:blip r:embed="rId4" cstate="print"/>
          <a:srcRect/>
          <a:stretch>
            <a:fillRect/>
          </a:stretch>
        </p:blipFill>
        <p:spPr bwMode="auto">
          <a:xfrm>
            <a:off x="1905000" y="49378"/>
            <a:ext cx="5029200" cy="6732422"/>
          </a:xfrm>
          <a:prstGeom prst="rect">
            <a:avLst/>
          </a:prstGeom>
          <a:noFill/>
          <a:ln w="9525">
            <a:noFill/>
            <a:miter lim="800000"/>
            <a:headEnd/>
            <a:tailEnd/>
          </a:ln>
          <a:effectLst/>
        </p:spPr>
      </p:pic>
    </p:spTree>
    <p:extLst>
      <p:ext uri="{BB962C8B-B14F-4D97-AF65-F5344CB8AC3E}">
        <p14:creationId xmlns:p14="http://schemas.microsoft.com/office/powerpoint/2010/main" val="166793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fontScale="90000"/>
          </a:bodyPr>
          <a:lstStyle/>
          <a:p>
            <a:r>
              <a:rPr lang="en-US" dirty="0"/>
              <a:t>Software </a:t>
            </a:r>
            <a:r>
              <a:rPr lang="en-US" dirty="0" smtClean="0"/>
              <a:t>Engineering Defined</a:t>
            </a:r>
            <a:endParaRPr lang="en-US" dirty="0"/>
          </a:p>
        </p:txBody>
      </p:sp>
      <p:sp>
        <p:nvSpPr>
          <p:cNvPr id="151555" name="Rectangle 3"/>
          <p:cNvSpPr>
            <a:spLocks noGrp="1" noChangeArrowheads="1"/>
          </p:cNvSpPr>
          <p:nvPr>
            <p:ph sz="quarter" idx="1"/>
          </p:nvPr>
        </p:nvSpPr>
        <p:spPr>
          <a:xfrm>
            <a:off x="457200" y="1719263"/>
            <a:ext cx="8686800" cy="4833937"/>
          </a:xfrm>
        </p:spPr>
        <p:txBody>
          <a:bodyPr/>
          <a:lstStyle/>
          <a:p>
            <a:r>
              <a:rPr lang="en-US" dirty="0" smtClean="0"/>
              <a:t>[D]</a:t>
            </a:r>
            <a:r>
              <a:rPr lang="en-US" dirty="0" err="1" smtClean="0"/>
              <a:t>iscipline</a:t>
            </a:r>
            <a:r>
              <a:rPr lang="en-US" dirty="0" smtClean="0"/>
              <a:t> trying to </a:t>
            </a:r>
            <a:r>
              <a:rPr lang="en-US" dirty="0" smtClean="0">
                <a:solidFill>
                  <a:schemeClr val="accent3"/>
                </a:solidFill>
              </a:rPr>
              <a:t>produce software that is:</a:t>
            </a:r>
          </a:p>
          <a:p>
            <a:pPr lvl="1"/>
            <a:r>
              <a:rPr lang="en-US" dirty="0" smtClean="0">
                <a:solidFill>
                  <a:schemeClr val="accent1"/>
                </a:solidFill>
              </a:rPr>
              <a:t>Free of any bugs</a:t>
            </a:r>
            <a:r>
              <a:rPr lang="en-US" dirty="0" smtClean="0"/>
              <a:t>, defects, errors, or faults</a:t>
            </a:r>
          </a:p>
          <a:p>
            <a:pPr lvl="1"/>
            <a:r>
              <a:rPr lang="en-US" dirty="0" smtClean="0"/>
              <a:t>Delivered </a:t>
            </a:r>
            <a:r>
              <a:rPr lang="en-US" dirty="0" smtClean="0">
                <a:solidFill>
                  <a:schemeClr val="accent1"/>
                </a:solidFill>
              </a:rPr>
              <a:t>on time &amp; within budget</a:t>
            </a:r>
          </a:p>
          <a:p>
            <a:pPr lvl="1"/>
            <a:r>
              <a:rPr lang="en-US" dirty="0" smtClean="0">
                <a:solidFill>
                  <a:schemeClr val="accent1"/>
                </a:solidFill>
              </a:rPr>
              <a:t>Satisfies the client</a:t>
            </a:r>
            <a:r>
              <a:rPr lang="en-US" dirty="0" smtClean="0"/>
              <a:t>’s needs</a:t>
            </a:r>
          </a:p>
          <a:p>
            <a:pPr lvl="1"/>
            <a:r>
              <a:rPr lang="en-US" dirty="0" smtClean="0"/>
              <a:t>Must </a:t>
            </a:r>
            <a:r>
              <a:rPr lang="en-US" dirty="0"/>
              <a:t>be </a:t>
            </a:r>
            <a:r>
              <a:rPr lang="en-US" dirty="0">
                <a:solidFill>
                  <a:schemeClr val="accent1"/>
                </a:solidFill>
              </a:rPr>
              <a:t>easy to modify </a:t>
            </a:r>
            <a:endParaRPr lang="en-US" dirty="0" smtClean="0">
              <a:solidFill>
                <a:schemeClr val="accent1"/>
              </a:solidFill>
            </a:endParaRPr>
          </a:p>
          <a:p>
            <a:pPr lvl="1"/>
            <a:r>
              <a:rPr lang="en-US" dirty="0" smtClean="0">
                <a:solidFill>
                  <a:schemeClr val="accent1"/>
                </a:solidFill>
              </a:rPr>
              <a:t>Adaptable to changing needs</a:t>
            </a:r>
            <a:r>
              <a:rPr lang="en-US" dirty="0" smtClean="0"/>
              <a:t> of the user</a:t>
            </a:r>
          </a:p>
          <a:p>
            <a:pPr lvl="1">
              <a:buNone/>
            </a:pPr>
            <a:endParaRPr lang="en-US" sz="2000" dirty="0" smtClean="0"/>
          </a:p>
          <a:p>
            <a:pPr>
              <a:buNone/>
            </a:pPr>
            <a:r>
              <a:rPr lang="en-US" sz="2000" dirty="0" smtClean="0">
                <a:solidFill>
                  <a:schemeClr val="tx1">
                    <a:lumMod val="65000"/>
                    <a:lumOff val="35000"/>
                  </a:schemeClr>
                </a:solidFill>
              </a:rPr>
              <a:t>(adapted from </a:t>
            </a:r>
            <a:r>
              <a:rPr lang="en-US" sz="2000" dirty="0" err="1" smtClean="0">
                <a:solidFill>
                  <a:schemeClr val="tx1">
                    <a:lumMod val="65000"/>
                    <a:lumOff val="35000"/>
                  </a:schemeClr>
                </a:solidFill>
              </a:rPr>
              <a:t>Schach</a:t>
            </a:r>
            <a:r>
              <a:rPr lang="en-US" sz="2000" dirty="0" smtClean="0">
                <a:solidFill>
                  <a:schemeClr val="tx1">
                    <a:lumMod val="65000"/>
                    <a:lumOff val="35000"/>
                  </a:schemeClr>
                </a:solidFill>
              </a:rPr>
              <a:t>, </a:t>
            </a:r>
            <a:r>
              <a:rPr lang="en-US" sz="2000" u="sng" dirty="0" smtClean="0">
                <a:solidFill>
                  <a:schemeClr val="tx1">
                    <a:lumMod val="65000"/>
                    <a:lumOff val="35000"/>
                  </a:schemeClr>
                </a:solidFill>
              </a:rPr>
              <a:t>Object-Oriented &amp; Classical Software Engineering</a:t>
            </a:r>
            <a:r>
              <a:rPr lang="en-US" sz="2000" dirty="0" smtClean="0">
                <a:solidFill>
                  <a:schemeClr val="tx1">
                    <a:lumMod val="65000"/>
                    <a:lumOff val="35000"/>
                  </a:schemeClr>
                </a:solidFill>
              </a:rPr>
              <a:t>, 2007)</a:t>
            </a:r>
          </a:p>
        </p:txBody>
      </p:sp>
    </p:spTree>
    <p:extLst>
      <p:ext uri="{BB962C8B-B14F-4D97-AF65-F5344CB8AC3E}">
        <p14:creationId xmlns:p14="http://schemas.microsoft.com/office/powerpoint/2010/main" val="14224437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fontScale="90000"/>
          </a:bodyPr>
          <a:lstStyle/>
          <a:p>
            <a:r>
              <a:rPr lang="en-US" dirty="0"/>
              <a:t>Software </a:t>
            </a:r>
            <a:r>
              <a:rPr lang="en-US" dirty="0" smtClean="0"/>
              <a:t>Engineering Defined</a:t>
            </a:r>
            <a:endParaRPr lang="en-US" dirty="0"/>
          </a:p>
        </p:txBody>
      </p:sp>
      <p:sp>
        <p:nvSpPr>
          <p:cNvPr id="151555" name="Rectangle 3"/>
          <p:cNvSpPr>
            <a:spLocks noGrp="1" noChangeArrowheads="1"/>
          </p:cNvSpPr>
          <p:nvPr>
            <p:ph sz="quarter" idx="1"/>
          </p:nvPr>
        </p:nvSpPr>
        <p:spPr>
          <a:xfrm>
            <a:off x="457200" y="1719263"/>
            <a:ext cx="8686800" cy="4833937"/>
          </a:xfrm>
        </p:spPr>
        <p:txBody>
          <a:bodyPr/>
          <a:lstStyle/>
          <a:p>
            <a:r>
              <a:rPr lang="en-US" dirty="0" smtClean="0">
                <a:solidFill>
                  <a:schemeClr val="tx1">
                    <a:alpha val="15000"/>
                  </a:schemeClr>
                </a:solidFill>
              </a:rPr>
              <a:t>[D]</a:t>
            </a:r>
            <a:r>
              <a:rPr lang="en-US" dirty="0" err="1" smtClean="0">
                <a:solidFill>
                  <a:schemeClr val="tx1">
                    <a:alpha val="15000"/>
                  </a:schemeClr>
                </a:solidFill>
              </a:rPr>
              <a:t>iscipline</a:t>
            </a:r>
            <a:r>
              <a:rPr lang="en-US" dirty="0" smtClean="0">
                <a:solidFill>
                  <a:schemeClr val="tx1">
                    <a:alpha val="15000"/>
                  </a:schemeClr>
                </a:solidFill>
              </a:rPr>
              <a:t> trying to </a:t>
            </a:r>
            <a:r>
              <a:rPr lang="en-US" dirty="0" smtClean="0">
                <a:solidFill>
                  <a:schemeClr val="accent3">
                    <a:alpha val="15000"/>
                  </a:schemeClr>
                </a:solidFill>
              </a:rPr>
              <a:t>produce software that is:</a:t>
            </a:r>
          </a:p>
          <a:p>
            <a:pPr lvl="1"/>
            <a:r>
              <a:rPr lang="en-US" b="1" dirty="0" smtClean="0">
                <a:solidFill>
                  <a:schemeClr val="accent1"/>
                </a:solidFill>
                <a:effectLst>
                  <a:outerShdw blurRad="50800" dist="38100" dir="2700000" algn="tl" rotWithShape="0">
                    <a:prstClr val="black">
                      <a:alpha val="40000"/>
                    </a:prstClr>
                  </a:outerShdw>
                </a:effectLst>
              </a:rPr>
              <a:t>Free of any bugs</a:t>
            </a:r>
            <a:r>
              <a:rPr lang="en-US" b="1" dirty="0" smtClean="0">
                <a:effectLst>
                  <a:outerShdw blurRad="50800" dist="38100" dir="2700000" algn="tl" rotWithShape="0">
                    <a:prstClr val="black">
                      <a:alpha val="40000"/>
                    </a:prstClr>
                  </a:outerShdw>
                </a:effectLst>
              </a:rPr>
              <a:t>, defects, errors, or faults</a:t>
            </a:r>
          </a:p>
          <a:p>
            <a:pPr lvl="1"/>
            <a:r>
              <a:rPr lang="en-US" dirty="0" smtClean="0">
                <a:solidFill>
                  <a:schemeClr val="tx1">
                    <a:alpha val="15000"/>
                  </a:schemeClr>
                </a:solidFill>
              </a:rPr>
              <a:t>Delivered</a:t>
            </a:r>
            <a:r>
              <a:rPr lang="en-US" dirty="0" smtClean="0"/>
              <a:t> </a:t>
            </a:r>
            <a:r>
              <a:rPr lang="en-US" dirty="0" smtClean="0">
                <a:solidFill>
                  <a:schemeClr val="accent1">
                    <a:alpha val="15000"/>
                  </a:schemeClr>
                </a:solidFill>
              </a:rPr>
              <a:t>on time &amp; within budget</a:t>
            </a:r>
          </a:p>
          <a:p>
            <a:pPr lvl="1"/>
            <a:r>
              <a:rPr lang="en-US" dirty="0" smtClean="0">
                <a:solidFill>
                  <a:schemeClr val="accent1">
                    <a:alpha val="15000"/>
                  </a:schemeClr>
                </a:solidFill>
              </a:rPr>
              <a:t>Satisfies the client</a:t>
            </a:r>
            <a:r>
              <a:rPr lang="en-US" dirty="0" smtClean="0">
                <a:solidFill>
                  <a:schemeClr val="tx1">
                    <a:alpha val="15000"/>
                  </a:schemeClr>
                </a:solidFill>
              </a:rPr>
              <a:t>’s needs</a:t>
            </a:r>
          </a:p>
          <a:p>
            <a:pPr lvl="1"/>
            <a:r>
              <a:rPr lang="en-US" dirty="0" smtClean="0">
                <a:solidFill>
                  <a:schemeClr val="tx1">
                    <a:alpha val="15000"/>
                  </a:schemeClr>
                </a:solidFill>
              </a:rPr>
              <a:t>Must</a:t>
            </a:r>
            <a:r>
              <a:rPr lang="en-US" dirty="0" smtClean="0">
                <a:solidFill>
                  <a:schemeClr val="tx1">
                    <a:alpha val="25000"/>
                  </a:schemeClr>
                </a:solidFill>
              </a:rPr>
              <a:t> </a:t>
            </a:r>
            <a:r>
              <a:rPr lang="en-US" dirty="0">
                <a:solidFill>
                  <a:schemeClr val="tx1">
                    <a:alpha val="15000"/>
                  </a:schemeClr>
                </a:solidFill>
              </a:rPr>
              <a:t>be</a:t>
            </a:r>
            <a:r>
              <a:rPr lang="en-US" dirty="0">
                <a:solidFill>
                  <a:schemeClr val="tx1">
                    <a:alpha val="25000"/>
                  </a:schemeClr>
                </a:solidFill>
              </a:rPr>
              <a:t> </a:t>
            </a:r>
            <a:r>
              <a:rPr lang="en-US" dirty="0">
                <a:solidFill>
                  <a:schemeClr val="accent1">
                    <a:alpha val="15000"/>
                  </a:schemeClr>
                </a:solidFill>
              </a:rPr>
              <a:t>easy to modify </a:t>
            </a:r>
          </a:p>
          <a:p>
            <a:pPr lvl="1"/>
            <a:r>
              <a:rPr lang="en-US" dirty="0">
                <a:solidFill>
                  <a:schemeClr val="accent1">
                    <a:alpha val="15000"/>
                  </a:schemeClr>
                </a:solidFill>
              </a:rPr>
              <a:t>Adaptable to changing needs </a:t>
            </a:r>
            <a:r>
              <a:rPr lang="en-US" dirty="0">
                <a:solidFill>
                  <a:schemeClr val="tx1">
                    <a:alpha val="15000"/>
                  </a:schemeClr>
                </a:solidFill>
              </a:rPr>
              <a:t>of the user</a:t>
            </a:r>
          </a:p>
          <a:p>
            <a:pPr lvl="1">
              <a:buNone/>
            </a:pPr>
            <a:endParaRPr lang="en-US" sz="2000" dirty="0" smtClean="0"/>
          </a:p>
          <a:p>
            <a:pPr>
              <a:buNone/>
            </a:pPr>
            <a:r>
              <a:rPr lang="en-US" sz="2000" dirty="0" smtClean="0">
                <a:solidFill>
                  <a:schemeClr val="tx1">
                    <a:lumMod val="65000"/>
                    <a:lumOff val="35000"/>
                    <a:alpha val="15000"/>
                  </a:schemeClr>
                </a:solidFill>
              </a:rPr>
              <a:t>(adapted from </a:t>
            </a:r>
            <a:r>
              <a:rPr lang="en-US" sz="2000" dirty="0" err="1" smtClean="0">
                <a:solidFill>
                  <a:schemeClr val="tx1">
                    <a:lumMod val="65000"/>
                    <a:lumOff val="35000"/>
                    <a:alpha val="15000"/>
                  </a:schemeClr>
                </a:solidFill>
              </a:rPr>
              <a:t>Schach</a:t>
            </a:r>
            <a:r>
              <a:rPr lang="en-US" sz="2000" dirty="0" smtClean="0">
                <a:solidFill>
                  <a:schemeClr val="tx1">
                    <a:lumMod val="65000"/>
                    <a:lumOff val="35000"/>
                    <a:alpha val="15000"/>
                  </a:schemeClr>
                </a:solidFill>
              </a:rPr>
              <a:t>, </a:t>
            </a:r>
            <a:r>
              <a:rPr lang="en-US" sz="2000" u="sng" dirty="0" smtClean="0">
                <a:solidFill>
                  <a:schemeClr val="tx1">
                    <a:lumMod val="65000"/>
                    <a:lumOff val="35000"/>
                    <a:alpha val="15000"/>
                  </a:schemeClr>
                </a:solidFill>
              </a:rPr>
              <a:t>Object-Oriented &amp; Classical Software Engineering</a:t>
            </a:r>
            <a:r>
              <a:rPr lang="en-US" sz="2000" dirty="0" smtClean="0">
                <a:solidFill>
                  <a:schemeClr val="tx1">
                    <a:lumMod val="65000"/>
                    <a:lumOff val="35000"/>
                    <a:alpha val="15000"/>
                  </a:schemeClr>
                </a:solidFill>
              </a:rPr>
              <a:t>, 2007)</a:t>
            </a:r>
          </a:p>
        </p:txBody>
      </p:sp>
    </p:spTree>
    <p:extLst>
      <p:ext uri="{BB962C8B-B14F-4D97-AF65-F5344CB8AC3E}">
        <p14:creationId xmlns:p14="http://schemas.microsoft.com/office/powerpoint/2010/main" val="1982080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“Free of Bugs”</a:t>
            </a:r>
            <a:endParaRPr lang="en-US" dirty="0"/>
          </a:p>
        </p:txBody>
      </p:sp>
      <p:sp>
        <p:nvSpPr>
          <p:cNvPr id="3" name="Content Placeholder 2"/>
          <p:cNvSpPr>
            <a:spLocks noGrp="1"/>
          </p:cNvSpPr>
          <p:nvPr>
            <p:ph sz="quarter" idx="1"/>
          </p:nvPr>
        </p:nvSpPr>
        <p:spPr/>
        <p:txBody>
          <a:bodyPr>
            <a:normAutofit/>
          </a:bodyPr>
          <a:lstStyle/>
          <a:p>
            <a:pPr marL="320040" lvl="1" indent="-320040">
              <a:spcBef>
                <a:spcPts val="700"/>
              </a:spcBef>
              <a:buClr>
                <a:schemeClr val="accent5"/>
              </a:buClr>
              <a:buSzPct val="60000"/>
              <a:buFont typeface="Wingdings"/>
              <a:buChar char=""/>
            </a:pPr>
            <a:r>
              <a:rPr lang="en-US" sz="2900" dirty="0" smtClean="0">
                <a:solidFill>
                  <a:schemeClr val="accent3"/>
                </a:solidFill>
              </a:rPr>
              <a:t>Finding bugs important </a:t>
            </a:r>
            <a:r>
              <a:rPr lang="en-US" sz="2900" dirty="0" smtClean="0">
                <a:solidFill>
                  <a:srgbClr val="000000"/>
                </a:solidFill>
              </a:rPr>
              <a:t>first step for process</a:t>
            </a:r>
            <a:endParaRPr lang="en-US" dirty="0" smtClean="0">
              <a:solidFill>
                <a:srgbClr val="000000"/>
              </a:solidFill>
            </a:endParaRPr>
          </a:p>
          <a:p>
            <a:r>
              <a:rPr lang="en-US" dirty="0" smtClean="0">
                <a:solidFill>
                  <a:srgbClr val="000000"/>
                </a:solidFill>
              </a:rPr>
              <a:t>Worst approach: have </a:t>
            </a:r>
            <a:r>
              <a:rPr lang="en-US" dirty="0" smtClean="0">
                <a:solidFill>
                  <a:schemeClr val="accent3"/>
                </a:solidFill>
              </a:rPr>
              <a:t>people test own documents</a:t>
            </a:r>
          </a:p>
          <a:p>
            <a:pPr lvl="1"/>
            <a:r>
              <a:rPr lang="en-US" dirty="0" smtClean="0">
                <a:solidFill>
                  <a:schemeClr val="accent1"/>
                </a:solidFill>
              </a:rPr>
              <a:t>Admit sabotage </a:t>
            </a:r>
            <a:r>
              <a:rPr lang="en-US" dirty="0" smtClean="0"/>
              <a:t>or assume correct: is this a choice?</a:t>
            </a:r>
          </a:p>
          <a:p>
            <a:pPr lvl="1"/>
            <a:r>
              <a:rPr lang="en-US" dirty="0" smtClean="0"/>
              <a:t>When do developers ever </a:t>
            </a:r>
            <a:r>
              <a:rPr lang="en-US" dirty="0" smtClean="0">
                <a:solidFill>
                  <a:schemeClr val="accent1"/>
                </a:solidFill>
              </a:rPr>
              <a:t>admit to a defect?</a:t>
            </a:r>
          </a:p>
          <a:p>
            <a:pPr lvl="1"/>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p:txBody>
      </p:sp>
    </p:spTree>
    <p:extLst>
      <p:ext uri="{BB962C8B-B14F-4D97-AF65-F5344CB8AC3E}">
        <p14:creationId xmlns:p14="http://schemas.microsoft.com/office/powerpoint/2010/main" val="466433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“Free of Bugs”</a:t>
            </a:r>
            <a:endParaRPr lang="en-US" dirty="0"/>
          </a:p>
        </p:txBody>
      </p:sp>
      <p:sp>
        <p:nvSpPr>
          <p:cNvPr id="3" name="Content Placeholder 2"/>
          <p:cNvSpPr>
            <a:spLocks noGrp="1"/>
          </p:cNvSpPr>
          <p:nvPr>
            <p:ph sz="quarter" idx="1"/>
          </p:nvPr>
        </p:nvSpPr>
        <p:spPr/>
        <p:txBody>
          <a:bodyPr>
            <a:normAutofit/>
          </a:bodyPr>
          <a:lstStyle/>
          <a:p>
            <a:pPr marL="320040" lvl="1" indent="-320040">
              <a:spcBef>
                <a:spcPts val="700"/>
              </a:spcBef>
              <a:buClr>
                <a:schemeClr val="accent5"/>
              </a:buClr>
              <a:buSzPct val="60000"/>
              <a:buFont typeface="Wingdings"/>
              <a:buChar char=""/>
            </a:pPr>
            <a:r>
              <a:rPr lang="en-US" sz="2900" dirty="0" smtClean="0">
                <a:solidFill>
                  <a:schemeClr val="accent3"/>
                </a:solidFill>
              </a:rPr>
              <a:t>Finding bugs important </a:t>
            </a:r>
            <a:r>
              <a:rPr lang="en-US" sz="2900" dirty="0" smtClean="0">
                <a:solidFill>
                  <a:srgbClr val="000000"/>
                </a:solidFill>
              </a:rPr>
              <a:t>first step for process</a:t>
            </a:r>
            <a:endParaRPr lang="en-US" dirty="0" smtClean="0">
              <a:solidFill>
                <a:srgbClr val="000000"/>
              </a:solidFill>
            </a:endParaRPr>
          </a:p>
          <a:p>
            <a:r>
              <a:rPr lang="en-US" dirty="0" smtClean="0">
                <a:solidFill>
                  <a:srgbClr val="000000"/>
                </a:solidFill>
              </a:rPr>
              <a:t>Worst approach: have </a:t>
            </a:r>
            <a:r>
              <a:rPr lang="en-US" dirty="0" smtClean="0">
                <a:solidFill>
                  <a:schemeClr val="accent3"/>
                </a:solidFill>
              </a:rPr>
              <a:t>people test own documents</a:t>
            </a:r>
          </a:p>
          <a:p>
            <a:pPr lvl="1"/>
            <a:r>
              <a:rPr lang="en-US" dirty="0" smtClean="0">
                <a:solidFill>
                  <a:schemeClr val="accent1"/>
                </a:solidFill>
              </a:rPr>
              <a:t>Admit sabotage </a:t>
            </a:r>
            <a:r>
              <a:rPr lang="en-US" dirty="0" smtClean="0"/>
              <a:t>or assume correct: is this a choice?</a:t>
            </a:r>
          </a:p>
          <a:p>
            <a:pPr lvl="1"/>
            <a:r>
              <a:rPr lang="en-US" dirty="0" smtClean="0"/>
              <a:t>When do developers ever </a:t>
            </a:r>
            <a:r>
              <a:rPr lang="en-US" dirty="0" smtClean="0">
                <a:solidFill>
                  <a:schemeClr val="accent1"/>
                </a:solidFill>
              </a:rPr>
              <a:t>admit to a defect?</a:t>
            </a:r>
          </a:p>
          <a:p>
            <a:pPr lvl="1"/>
            <a:r>
              <a:rPr lang="en-US" dirty="0" smtClean="0">
                <a:solidFill>
                  <a:schemeClr val="accent1"/>
                </a:solidFill>
              </a:rPr>
              <a:t>Could create </a:t>
            </a:r>
            <a:r>
              <a:rPr lang="en-US" dirty="0">
                <a:solidFill>
                  <a:schemeClr val="accent1"/>
                </a:solidFill>
              </a:rPr>
              <a:t>reward </a:t>
            </a:r>
            <a:r>
              <a:rPr lang="en-US" dirty="0"/>
              <a:t>for each bug found and </a:t>
            </a:r>
            <a:r>
              <a:rPr lang="en-US" dirty="0" smtClean="0"/>
              <a:t>fixed</a:t>
            </a:r>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p:txBody>
      </p:sp>
    </p:spTree>
    <p:extLst>
      <p:ext uri="{BB962C8B-B14F-4D97-AF65-F5344CB8AC3E}">
        <p14:creationId xmlns:p14="http://schemas.microsoft.com/office/powerpoint/2010/main" val="11166257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“Free of Bugs”</a:t>
            </a:r>
            <a:endParaRPr lang="en-US" dirty="0"/>
          </a:p>
        </p:txBody>
      </p:sp>
      <p:sp>
        <p:nvSpPr>
          <p:cNvPr id="3" name="Content Placeholder 2"/>
          <p:cNvSpPr>
            <a:spLocks noGrp="1"/>
          </p:cNvSpPr>
          <p:nvPr>
            <p:ph sz="quarter" idx="1"/>
          </p:nvPr>
        </p:nvSpPr>
        <p:spPr/>
        <p:txBody>
          <a:bodyPr>
            <a:normAutofit/>
          </a:bodyPr>
          <a:lstStyle/>
          <a:p>
            <a:pPr marL="320040" lvl="1" indent="-320040">
              <a:spcBef>
                <a:spcPts val="700"/>
              </a:spcBef>
              <a:buClr>
                <a:schemeClr val="accent5"/>
              </a:buClr>
              <a:buSzPct val="60000"/>
              <a:buFont typeface="Wingdings"/>
              <a:buChar char=""/>
            </a:pPr>
            <a:r>
              <a:rPr lang="en-US" sz="2900" dirty="0" smtClean="0">
                <a:solidFill>
                  <a:schemeClr val="accent3"/>
                </a:solidFill>
              </a:rPr>
              <a:t>Finding bugs important </a:t>
            </a:r>
            <a:r>
              <a:rPr lang="en-US" sz="2900" dirty="0" smtClean="0">
                <a:solidFill>
                  <a:srgbClr val="000000"/>
                </a:solidFill>
              </a:rPr>
              <a:t>first step for process</a:t>
            </a:r>
            <a:endParaRPr lang="en-US" dirty="0" smtClean="0">
              <a:solidFill>
                <a:srgbClr val="000000"/>
              </a:solidFill>
            </a:endParaRPr>
          </a:p>
          <a:p>
            <a:r>
              <a:rPr lang="en-US" dirty="0" smtClean="0">
                <a:solidFill>
                  <a:srgbClr val="000000"/>
                </a:solidFill>
              </a:rPr>
              <a:t>Worst approach: have </a:t>
            </a:r>
            <a:r>
              <a:rPr lang="en-US" dirty="0" smtClean="0">
                <a:solidFill>
                  <a:schemeClr val="accent3"/>
                </a:solidFill>
              </a:rPr>
              <a:t>people test own documents</a:t>
            </a:r>
          </a:p>
          <a:p>
            <a:pPr lvl="1"/>
            <a:r>
              <a:rPr lang="en-US" dirty="0" smtClean="0">
                <a:solidFill>
                  <a:schemeClr val="accent1"/>
                </a:solidFill>
              </a:rPr>
              <a:t>Admit sabotage </a:t>
            </a:r>
            <a:r>
              <a:rPr lang="en-US" dirty="0" smtClean="0"/>
              <a:t>or assume correct: is this a choice?</a:t>
            </a:r>
          </a:p>
          <a:p>
            <a:pPr lvl="1"/>
            <a:r>
              <a:rPr lang="en-US" dirty="0" smtClean="0"/>
              <a:t>When do developers ever </a:t>
            </a:r>
            <a:r>
              <a:rPr lang="en-US" dirty="0" smtClean="0">
                <a:solidFill>
                  <a:schemeClr val="accent1"/>
                </a:solidFill>
              </a:rPr>
              <a:t>admit to a defect?</a:t>
            </a:r>
          </a:p>
          <a:p>
            <a:pPr lvl="1"/>
            <a:r>
              <a:rPr lang="en-US" dirty="0" smtClean="0">
                <a:solidFill>
                  <a:schemeClr val="accent1"/>
                </a:solidFill>
              </a:rPr>
              <a:t>Could create </a:t>
            </a:r>
            <a:r>
              <a:rPr lang="en-US" dirty="0">
                <a:solidFill>
                  <a:schemeClr val="accent1"/>
                </a:solidFill>
              </a:rPr>
              <a:t>reward </a:t>
            </a:r>
            <a:r>
              <a:rPr lang="en-US" dirty="0"/>
              <a:t>for each bug found and </a:t>
            </a:r>
            <a:r>
              <a:rPr lang="en-US" dirty="0" smtClean="0"/>
              <a:t>fixed</a:t>
            </a:r>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a:p>
            <a:pPr lvl="1"/>
            <a:endParaRPr lang="en-US" dirty="0" smtClean="0">
              <a:solidFill>
                <a:schemeClr val="accent1"/>
              </a:solidFill>
            </a:endParaRPr>
          </a:p>
        </p:txBody>
      </p:sp>
      <p:pic>
        <p:nvPicPr>
          <p:cNvPr id="1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33400" y="4038600"/>
            <a:ext cx="8075976" cy="2645945"/>
          </a:xfrm>
          <a:prstGeom prst="rect">
            <a:avLst/>
          </a:prstGeom>
          <a:noFill/>
          <a:ln w="9525">
            <a:noFill/>
            <a:miter lim="800000"/>
            <a:headEnd/>
            <a:tailEnd/>
          </a:ln>
          <a:effectLst/>
        </p:spPr>
      </p:pic>
    </p:spTree>
    <p:extLst>
      <p:ext uri="{BB962C8B-B14F-4D97-AF65-F5344CB8AC3E}">
        <p14:creationId xmlns:p14="http://schemas.microsoft.com/office/powerpoint/2010/main" val="31698236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“Free of Any Bugs”</a:t>
            </a:r>
            <a:endParaRPr lang="en-US" dirty="0"/>
          </a:p>
        </p:txBody>
      </p:sp>
      <p:sp>
        <p:nvSpPr>
          <p:cNvPr id="3" name="Content Placeholder 2"/>
          <p:cNvSpPr>
            <a:spLocks noGrp="1"/>
          </p:cNvSpPr>
          <p:nvPr>
            <p:ph sz="quarter" idx="1"/>
          </p:nvPr>
        </p:nvSpPr>
        <p:spPr/>
        <p:txBody>
          <a:bodyPr/>
          <a:lstStyle/>
          <a:p>
            <a:r>
              <a:rPr lang="en-US" dirty="0" smtClean="0">
                <a:solidFill>
                  <a:schemeClr val="accent3"/>
                </a:solidFill>
              </a:rPr>
              <a:t>Who gets to decide?</a:t>
            </a:r>
            <a:endParaRPr lang="en-US" dirty="0">
              <a:solidFill>
                <a:schemeClr val="accent3"/>
              </a:solidFill>
            </a:endParaRPr>
          </a:p>
        </p:txBody>
      </p:sp>
    </p:spTree>
    <p:extLst>
      <p:ext uri="{BB962C8B-B14F-4D97-AF65-F5344CB8AC3E}">
        <p14:creationId xmlns:p14="http://schemas.microsoft.com/office/powerpoint/2010/main" val="624587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“Free of Any Bugs”</a:t>
            </a:r>
            <a:endParaRPr lang="en-US" dirty="0"/>
          </a:p>
        </p:txBody>
      </p:sp>
      <p:sp>
        <p:nvSpPr>
          <p:cNvPr id="3" name="Content Placeholder 2"/>
          <p:cNvSpPr>
            <a:spLocks noGrp="1"/>
          </p:cNvSpPr>
          <p:nvPr>
            <p:ph sz="quarter" idx="1"/>
          </p:nvPr>
        </p:nvSpPr>
        <p:spPr/>
        <p:txBody>
          <a:bodyPr/>
          <a:lstStyle/>
          <a:p>
            <a:r>
              <a:rPr lang="en-US" dirty="0" smtClean="0">
                <a:solidFill>
                  <a:schemeClr val="accent3"/>
                </a:solidFill>
              </a:rPr>
              <a:t>Who gets to decide?</a:t>
            </a:r>
            <a:endParaRPr lang="en-US" dirty="0">
              <a:solidFill>
                <a:schemeClr val="accent3"/>
              </a:solidFill>
            </a:endParaRPr>
          </a:p>
        </p:txBody>
      </p:sp>
      <p:pic>
        <p:nvPicPr>
          <p:cNvPr id="4" name="TigerWoodsBugOrNo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2362200"/>
            <a:ext cx="4572000" cy="3429000"/>
          </a:xfrm>
          <a:prstGeom prst="rect">
            <a:avLst/>
          </a:prstGeom>
        </p:spPr>
      </p:pic>
    </p:spTree>
    <p:extLst>
      <p:ext uri="{BB962C8B-B14F-4D97-AF65-F5344CB8AC3E}">
        <p14:creationId xmlns:p14="http://schemas.microsoft.com/office/powerpoint/2010/main" val="30979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Expectations of You</a:t>
            </a:r>
          </a:p>
        </p:txBody>
      </p:sp>
      <p:sp>
        <p:nvSpPr>
          <p:cNvPr id="87043" name="Rectangle 3"/>
          <p:cNvSpPr>
            <a:spLocks noGrp="1" noChangeArrowheads="1"/>
          </p:cNvSpPr>
          <p:nvPr>
            <p:ph sz="quarter" idx="1"/>
          </p:nvPr>
        </p:nvSpPr>
        <p:spPr/>
        <p:txBody>
          <a:bodyPr/>
          <a:lstStyle/>
          <a:p>
            <a:pPr marL="514350" indent="-514350">
              <a:buFont typeface="+mj-lt"/>
              <a:buAutoNum type="arabicPeriod"/>
            </a:pPr>
            <a:r>
              <a:rPr lang="en-US" dirty="0">
                <a:solidFill>
                  <a:schemeClr val="tx1">
                    <a:alpha val="10000"/>
                  </a:schemeClr>
                </a:solidFill>
              </a:rPr>
              <a:t>Conduct yourself as a professional</a:t>
            </a:r>
          </a:p>
          <a:p>
            <a:pPr marL="514350" indent="-514350">
              <a:buFont typeface="+mj-lt"/>
              <a:buAutoNum type="arabicPeriod"/>
            </a:pPr>
            <a:r>
              <a:rPr lang="en-US" dirty="0" smtClean="0">
                <a:solidFill>
                  <a:schemeClr val="tx1">
                    <a:alpha val="10000"/>
                  </a:schemeClr>
                </a:solidFill>
              </a:rPr>
              <a:t>Work hard </a:t>
            </a:r>
            <a:r>
              <a:rPr lang="en-US" dirty="0">
                <a:solidFill>
                  <a:schemeClr val="tx1">
                    <a:alpha val="10000"/>
                  </a:schemeClr>
                </a:solidFill>
              </a:rPr>
              <a:t>VERY truncated course (6 weeks!)</a:t>
            </a:r>
            <a:endParaRPr lang="en-US" dirty="0" smtClean="0">
              <a:solidFill>
                <a:schemeClr val="tx1">
                  <a:alpha val="10000"/>
                </a:schemeClr>
              </a:solidFill>
            </a:endParaRPr>
          </a:p>
          <a:p>
            <a:pPr marL="514350" indent="-514350">
              <a:buFont typeface="+mj-lt"/>
              <a:buAutoNum type="arabicPeriod"/>
            </a:pPr>
            <a:r>
              <a:rPr lang="en-US" b="1" u="sng" dirty="0" smtClean="0">
                <a:solidFill>
                  <a:schemeClr val="accent3"/>
                </a:solidFill>
                <a:effectLst>
                  <a:outerShdw blurRad="63500" sx="102000" sy="102000" algn="ctr" rotWithShape="0">
                    <a:prstClr val="black">
                      <a:alpha val="40000"/>
                    </a:prstClr>
                  </a:outerShdw>
                </a:effectLst>
              </a:rPr>
              <a:t>Ask for help whenever you need it</a:t>
            </a:r>
          </a:p>
          <a:p>
            <a:endParaRPr lang="en-US" dirty="0"/>
          </a:p>
          <a:p>
            <a:r>
              <a:rPr lang="en-US" dirty="0">
                <a:solidFill>
                  <a:schemeClr val="accent3"/>
                </a:solidFill>
              </a:rPr>
              <a:t>Let me know </a:t>
            </a:r>
            <a:r>
              <a:rPr lang="en-US" dirty="0"/>
              <a:t>what you are thinking</a:t>
            </a:r>
          </a:p>
          <a:p>
            <a:pPr lvl="1"/>
            <a:r>
              <a:rPr lang="en-US" dirty="0" smtClean="0"/>
              <a:t>If </a:t>
            </a:r>
            <a:r>
              <a:rPr lang="en-US" dirty="0"/>
              <a:t>it </a:t>
            </a:r>
            <a:r>
              <a:rPr lang="en-US" dirty="0" smtClean="0"/>
              <a:t>helps you learn, </a:t>
            </a:r>
            <a:r>
              <a:rPr lang="en-US" dirty="0" smtClean="0">
                <a:solidFill>
                  <a:schemeClr val="accent1"/>
                </a:solidFill>
              </a:rPr>
              <a:t>I will adapt my approach</a:t>
            </a:r>
            <a:endParaRPr lang="en-US" dirty="0">
              <a:solidFill>
                <a:schemeClr val="accent1"/>
              </a:solidFill>
            </a:endParaRPr>
          </a:p>
          <a:p>
            <a:pPr lvl="1"/>
            <a:r>
              <a:rPr lang="en-US" dirty="0">
                <a:solidFill>
                  <a:schemeClr val="accent1"/>
                </a:solidFill>
              </a:rPr>
              <a:t>Cannot change </a:t>
            </a:r>
            <a:r>
              <a:rPr lang="en-US" dirty="0" smtClean="0">
                <a:solidFill>
                  <a:schemeClr val="accent1"/>
                </a:solidFill>
              </a:rPr>
              <a:t>until I </a:t>
            </a:r>
            <a:r>
              <a:rPr lang="en-US" dirty="0">
                <a:solidFill>
                  <a:schemeClr val="accent1"/>
                </a:solidFill>
              </a:rPr>
              <a:t>understand </a:t>
            </a:r>
            <a:r>
              <a:rPr lang="en-US" dirty="0"/>
              <a:t>problem</a:t>
            </a:r>
          </a:p>
        </p:txBody>
      </p:sp>
    </p:spTree>
    <p:extLst>
      <p:ext uri="{BB962C8B-B14F-4D97-AF65-F5344CB8AC3E}">
        <p14:creationId xmlns:p14="http://schemas.microsoft.com/office/powerpoint/2010/main" val="209381702"/>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Teams</a:t>
            </a:r>
            <a:endParaRPr lang="en-US" dirty="0"/>
          </a:p>
        </p:txBody>
      </p:sp>
      <p:sp>
        <p:nvSpPr>
          <p:cNvPr id="3" name="Content Placeholder 2"/>
          <p:cNvSpPr>
            <a:spLocks noGrp="1"/>
          </p:cNvSpPr>
          <p:nvPr>
            <p:ph sz="quarter" idx="1"/>
          </p:nvPr>
        </p:nvSpPr>
        <p:spPr/>
        <p:txBody>
          <a:bodyPr/>
          <a:lstStyle/>
          <a:p>
            <a:r>
              <a:rPr lang="en-US" dirty="0">
                <a:solidFill>
                  <a:schemeClr val="accent3"/>
                </a:solidFill>
              </a:rPr>
              <a:t>Testing is a skill </a:t>
            </a:r>
            <a:r>
              <a:rPr lang="en-US" dirty="0"/>
              <a:t>like any other</a:t>
            </a:r>
          </a:p>
          <a:p>
            <a:pPr lvl="1"/>
            <a:r>
              <a:rPr lang="en-US" dirty="0"/>
              <a:t>Requires </a:t>
            </a:r>
            <a:r>
              <a:rPr lang="en-US" dirty="0">
                <a:solidFill>
                  <a:schemeClr val="accent1"/>
                </a:solidFill>
              </a:rPr>
              <a:t>practice, persistence, &amp; talent</a:t>
            </a:r>
          </a:p>
          <a:p>
            <a:pPr lvl="1"/>
            <a:r>
              <a:rPr lang="en-US" dirty="0">
                <a:solidFill>
                  <a:schemeClr val="accent1"/>
                </a:solidFill>
              </a:rPr>
              <a:t>Skilled testers needed </a:t>
            </a:r>
            <a:r>
              <a:rPr lang="en-US" dirty="0"/>
              <a:t>for project to work correctly</a:t>
            </a:r>
          </a:p>
          <a:p>
            <a:pPr lvl="1"/>
            <a:r>
              <a:rPr lang="en-US" dirty="0"/>
              <a:t>Important that </a:t>
            </a:r>
            <a:r>
              <a:rPr lang="en-US" dirty="0">
                <a:solidFill>
                  <a:schemeClr val="accent1"/>
                </a:solidFill>
              </a:rPr>
              <a:t>testers be encouraged &amp; </a:t>
            </a:r>
            <a:r>
              <a:rPr lang="en-US" dirty="0" smtClean="0">
                <a:solidFill>
                  <a:schemeClr val="accent1"/>
                </a:solidFill>
              </a:rPr>
              <a:t>rewarded</a:t>
            </a:r>
            <a:endParaRPr lang="en-US" dirty="0" smtClean="0">
              <a:solidFill>
                <a:schemeClr val="accent3"/>
              </a:solidFill>
            </a:endParaRPr>
          </a:p>
          <a:p>
            <a:r>
              <a:rPr lang="en-US" dirty="0" smtClean="0">
                <a:solidFill>
                  <a:schemeClr val="accent3"/>
                </a:solidFill>
              </a:rPr>
              <a:t>Cannot </a:t>
            </a:r>
            <a:r>
              <a:rPr lang="en-US" dirty="0">
                <a:solidFill>
                  <a:schemeClr val="accent3"/>
                </a:solidFill>
              </a:rPr>
              <a:t>punish people for defects </a:t>
            </a:r>
            <a:r>
              <a:rPr lang="en-US" dirty="0"/>
              <a:t>in their work</a:t>
            </a:r>
            <a:endParaRPr lang="en-US" dirty="0">
              <a:solidFill>
                <a:schemeClr val="accent1"/>
              </a:solidFill>
            </a:endParaRPr>
          </a:p>
          <a:p>
            <a:pPr lvl="1"/>
            <a:r>
              <a:rPr lang="en-US" dirty="0" smtClean="0"/>
              <a:t>But reporting errors is </a:t>
            </a:r>
            <a:r>
              <a:rPr lang="en-US" dirty="0" smtClean="0">
                <a:solidFill>
                  <a:schemeClr val="accent1"/>
                </a:solidFill>
              </a:rPr>
              <a:t>critical for testing to work</a:t>
            </a:r>
          </a:p>
          <a:p>
            <a:r>
              <a:rPr lang="en-US" dirty="0" smtClean="0">
                <a:solidFill>
                  <a:schemeClr val="accent3"/>
                </a:solidFill>
              </a:rPr>
              <a:t>Cannot </a:t>
            </a:r>
            <a:r>
              <a:rPr lang="en-US" dirty="0">
                <a:solidFill>
                  <a:schemeClr val="accent3"/>
                </a:solidFill>
              </a:rPr>
              <a:t>reward people for lack of defects</a:t>
            </a:r>
            <a:r>
              <a:rPr lang="en-US" dirty="0"/>
              <a:t> in work</a:t>
            </a:r>
          </a:p>
          <a:p>
            <a:pPr lvl="1"/>
            <a:r>
              <a:rPr lang="en-US" dirty="0" smtClean="0"/>
              <a:t>Reporting ALL errors </a:t>
            </a:r>
            <a:r>
              <a:rPr lang="en-US" dirty="0"/>
              <a:t>is </a:t>
            </a:r>
            <a:r>
              <a:rPr lang="en-US" dirty="0">
                <a:solidFill>
                  <a:schemeClr val="accent1"/>
                </a:solidFill>
              </a:rPr>
              <a:t>critical for testing to work</a:t>
            </a:r>
          </a:p>
          <a:p>
            <a:pPr lvl="1"/>
            <a:endParaRPr lang="en-US" dirty="0" smtClean="0">
              <a:solidFill>
                <a:schemeClr val="accent1"/>
              </a:solidFill>
            </a:endParaRPr>
          </a:p>
        </p:txBody>
      </p:sp>
    </p:spTree>
    <p:extLst>
      <p:ext uri="{BB962C8B-B14F-4D97-AF65-F5344CB8AC3E}">
        <p14:creationId xmlns:p14="http://schemas.microsoft.com/office/powerpoint/2010/main" val="358460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Teams</a:t>
            </a:r>
            <a:endParaRPr lang="en-US" dirty="0"/>
          </a:p>
        </p:txBody>
      </p:sp>
      <p:sp>
        <p:nvSpPr>
          <p:cNvPr id="3" name="Content Placeholder 2"/>
          <p:cNvSpPr>
            <a:spLocks noGrp="1"/>
          </p:cNvSpPr>
          <p:nvPr>
            <p:ph sz="quarter" idx="1"/>
          </p:nvPr>
        </p:nvSpPr>
        <p:spPr/>
        <p:txBody>
          <a:bodyPr/>
          <a:lstStyle/>
          <a:p>
            <a:r>
              <a:rPr lang="en-US" b="1" dirty="0" smtClean="0">
                <a:solidFill>
                  <a:schemeClr val="accent3"/>
                </a:solidFill>
                <a:effectLst>
                  <a:outerShdw blurRad="50800" dist="38100" dir="2700000" algn="tl" rotWithShape="0">
                    <a:prstClr val="black">
                      <a:alpha val="40000"/>
                    </a:prstClr>
                  </a:outerShdw>
                </a:effectLst>
              </a:rPr>
              <a:t>Cannot </a:t>
            </a:r>
            <a:r>
              <a:rPr lang="en-US" dirty="0" smtClean="0">
                <a:solidFill>
                  <a:schemeClr val="accent3"/>
                </a:solidFill>
              </a:rPr>
              <a:t>win argument </a:t>
            </a:r>
            <a:r>
              <a:rPr lang="en-US" dirty="0" smtClean="0"/>
              <a:t>with boss</a:t>
            </a:r>
          </a:p>
          <a:p>
            <a:pPr lvl="1"/>
            <a:r>
              <a:rPr lang="en-US" dirty="0" smtClean="0"/>
              <a:t>Executives will </a:t>
            </a:r>
            <a:r>
              <a:rPr lang="en-US" b="1" u="sng" dirty="0" smtClean="0">
                <a:solidFill>
                  <a:schemeClr val="accent1"/>
                </a:solidFill>
              </a:rPr>
              <a:t>always</a:t>
            </a:r>
            <a:r>
              <a:rPr lang="en-US" dirty="0" smtClean="0">
                <a:solidFill>
                  <a:schemeClr val="accent1"/>
                </a:solidFill>
              </a:rPr>
              <a:t> have final say</a:t>
            </a:r>
          </a:p>
          <a:p>
            <a:pPr lvl="1"/>
            <a:r>
              <a:rPr lang="en-US" dirty="0" smtClean="0">
                <a:solidFill>
                  <a:schemeClr val="accent1"/>
                </a:solidFill>
              </a:rPr>
              <a:t>Direct projects </a:t>
            </a:r>
            <a:r>
              <a:rPr lang="en-US" dirty="0" smtClean="0">
                <a:solidFill>
                  <a:srgbClr val="000000"/>
                </a:solidFill>
              </a:rPr>
              <a:t>&amp; make salary decisions</a:t>
            </a:r>
            <a:endParaRPr lang="en-US" dirty="0">
              <a:solidFill>
                <a:srgbClr val="000000"/>
              </a:solidFill>
            </a:endParaRPr>
          </a:p>
        </p:txBody>
      </p:sp>
      <p:pic>
        <p:nvPicPr>
          <p:cNvPr id="4" name="Picture 3" descr="roles"/>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685800" y="3200400"/>
            <a:ext cx="7600950" cy="2444972"/>
          </a:xfrm>
          <a:prstGeom prst="rect">
            <a:avLst/>
          </a:prstGeom>
          <a:noFill/>
          <a:ln w="9525">
            <a:noFill/>
            <a:miter lim="800000"/>
            <a:headEnd/>
            <a:tailEnd/>
          </a:ln>
        </p:spPr>
      </p:pic>
    </p:spTree>
    <p:extLst>
      <p:ext uri="{BB962C8B-B14F-4D97-AF65-F5344CB8AC3E}">
        <p14:creationId xmlns:p14="http://schemas.microsoft.com/office/powerpoint/2010/main" val="23471658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Teams</a:t>
            </a:r>
            <a:endParaRPr lang="en-US" dirty="0"/>
          </a:p>
        </p:txBody>
      </p:sp>
      <p:sp>
        <p:nvSpPr>
          <p:cNvPr id="3" name="Content Placeholder 2"/>
          <p:cNvSpPr>
            <a:spLocks noGrp="1"/>
          </p:cNvSpPr>
          <p:nvPr>
            <p:ph sz="quarter" idx="1"/>
          </p:nvPr>
        </p:nvSpPr>
        <p:spPr/>
        <p:txBody>
          <a:bodyPr/>
          <a:lstStyle/>
          <a:p>
            <a:r>
              <a:rPr lang="en-US" b="1" dirty="0" smtClean="0">
                <a:solidFill>
                  <a:schemeClr val="accent3"/>
                </a:solidFill>
                <a:effectLst>
                  <a:outerShdw blurRad="50800" dist="38100" dir="2700000" algn="tl" rotWithShape="0">
                    <a:prstClr val="black">
                      <a:alpha val="40000"/>
                    </a:prstClr>
                  </a:outerShdw>
                </a:effectLst>
              </a:rPr>
              <a:t>Cannot </a:t>
            </a:r>
            <a:r>
              <a:rPr lang="en-US" dirty="0" smtClean="0">
                <a:solidFill>
                  <a:schemeClr val="accent3"/>
                </a:solidFill>
              </a:rPr>
              <a:t>win argument </a:t>
            </a:r>
            <a:r>
              <a:rPr lang="en-US" dirty="0" smtClean="0"/>
              <a:t>with boss</a:t>
            </a:r>
          </a:p>
          <a:p>
            <a:pPr lvl="1"/>
            <a:r>
              <a:rPr lang="en-US" dirty="0" smtClean="0"/>
              <a:t>Executives will </a:t>
            </a:r>
            <a:r>
              <a:rPr lang="en-US" b="1" u="sng" dirty="0" smtClean="0">
                <a:solidFill>
                  <a:schemeClr val="accent1"/>
                </a:solidFill>
              </a:rPr>
              <a:t>always</a:t>
            </a:r>
            <a:r>
              <a:rPr lang="en-US" dirty="0" smtClean="0">
                <a:solidFill>
                  <a:schemeClr val="accent1"/>
                </a:solidFill>
              </a:rPr>
              <a:t> have final say</a:t>
            </a:r>
          </a:p>
          <a:p>
            <a:pPr lvl="1"/>
            <a:r>
              <a:rPr lang="en-US" dirty="0" smtClean="0">
                <a:solidFill>
                  <a:schemeClr val="accent1"/>
                </a:solidFill>
              </a:rPr>
              <a:t>Direct projects </a:t>
            </a:r>
            <a:r>
              <a:rPr lang="en-US" dirty="0" smtClean="0">
                <a:solidFill>
                  <a:srgbClr val="000000"/>
                </a:solidFill>
              </a:rPr>
              <a:t>&amp; make salary decisions</a:t>
            </a:r>
          </a:p>
          <a:p>
            <a:pPr lvl="1"/>
            <a:endParaRPr lang="en-US" dirty="0">
              <a:solidFill>
                <a:srgbClr val="000000"/>
              </a:solidFill>
            </a:endParaRPr>
          </a:p>
          <a:p>
            <a:r>
              <a:rPr lang="en-US" sz="4000" b="1" dirty="0">
                <a:solidFill>
                  <a:srgbClr val="FF0000"/>
                </a:solidFill>
              </a:rPr>
              <a:t>Managerial independence critical</a:t>
            </a:r>
          </a:p>
          <a:p>
            <a:pPr lvl="1"/>
            <a:r>
              <a:rPr lang="en-US" dirty="0"/>
              <a:t>Bugs, faults, &amp; </a:t>
            </a:r>
            <a:r>
              <a:rPr lang="en-US" dirty="0">
                <a:solidFill>
                  <a:schemeClr val="accent1"/>
                </a:solidFill>
              </a:rPr>
              <a:t>errors are part of process</a:t>
            </a:r>
          </a:p>
          <a:p>
            <a:pPr lvl="1"/>
            <a:r>
              <a:rPr lang="en-US" dirty="0">
                <a:solidFill>
                  <a:schemeClr val="accent1"/>
                </a:solidFill>
              </a:rPr>
              <a:t>Testing team must be free </a:t>
            </a:r>
            <a:r>
              <a:rPr lang="en-US" dirty="0"/>
              <a:t>to make decisions</a:t>
            </a:r>
          </a:p>
          <a:p>
            <a:pPr lvl="1"/>
            <a:r>
              <a:rPr lang="en-US" dirty="0"/>
              <a:t>Politics or friendship </a:t>
            </a:r>
            <a:r>
              <a:rPr lang="en-US" dirty="0">
                <a:solidFill>
                  <a:schemeClr val="accent1"/>
                </a:solidFill>
              </a:rPr>
              <a:t>should not bias their </a:t>
            </a:r>
            <a:r>
              <a:rPr lang="en-US" dirty="0" smtClean="0">
                <a:solidFill>
                  <a:schemeClr val="accent1"/>
                </a:solidFill>
              </a:rPr>
              <a:t>work</a:t>
            </a:r>
            <a:endParaRPr lang="en-US" dirty="0">
              <a:solidFill>
                <a:schemeClr val="accent1"/>
              </a:solidFill>
            </a:endParaRPr>
          </a:p>
        </p:txBody>
      </p:sp>
    </p:spTree>
    <p:extLst>
      <p:ext uri="{BB962C8B-B14F-4D97-AF65-F5344CB8AC3E}">
        <p14:creationId xmlns:p14="http://schemas.microsoft.com/office/powerpoint/2010/main" val="34358371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Engineering Role</a:t>
            </a:r>
            <a:endParaRPr lang="en-US" dirty="0"/>
          </a:p>
        </p:txBody>
      </p:sp>
      <p:sp>
        <p:nvSpPr>
          <p:cNvPr id="3" name="Content Placeholder 2"/>
          <p:cNvSpPr>
            <a:spLocks noGrp="1"/>
          </p:cNvSpPr>
          <p:nvPr>
            <p:ph sz="quarter" idx="1"/>
          </p:nvPr>
        </p:nvSpPr>
        <p:spPr/>
        <p:txBody>
          <a:bodyPr>
            <a:noAutofit/>
          </a:bodyPr>
          <a:lstStyle/>
          <a:p>
            <a:pPr>
              <a:buNone/>
            </a:pPr>
            <a:r>
              <a:rPr lang="en-US" dirty="0" smtClean="0">
                <a:solidFill>
                  <a:schemeClr val="accent3"/>
                </a:solidFill>
              </a:rPr>
              <a:t>Develop, implement, &amp; evaluate</a:t>
            </a:r>
            <a:endParaRPr lang="en-US" sz="2900" dirty="0" smtClean="0"/>
          </a:p>
          <a:p>
            <a:pPr lvl="1"/>
            <a:endParaRPr lang="en-US" sz="2900" dirty="0" smtClean="0"/>
          </a:p>
          <a:p>
            <a:pPr lvl="1"/>
            <a:endParaRPr lang="en-US" sz="2900" dirty="0" smtClean="0"/>
          </a:p>
          <a:p>
            <a:pPr lvl="1"/>
            <a:endParaRPr lang="en-US" sz="2900" dirty="0" smtClean="0"/>
          </a:p>
          <a:p>
            <a:pPr lvl="1"/>
            <a:endParaRPr lang="en-US" sz="2900" dirty="0" smtClean="0"/>
          </a:p>
          <a:p>
            <a:pPr lvl="1">
              <a:buNone/>
            </a:pPr>
            <a:endParaRPr lang="en-US" sz="2900" dirty="0" smtClean="0"/>
          </a:p>
          <a:p>
            <a:pPr lvl="1">
              <a:buNone/>
            </a:pPr>
            <a:endParaRPr lang="en-US" sz="2900" dirty="0" smtClean="0"/>
          </a:p>
          <a:p>
            <a:pPr lvl="1">
              <a:buNone/>
            </a:pPr>
            <a:r>
              <a:rPr lang="en-US" sz="2900" dirty="0"/>
              <a:t/>
            </a:r>
            <a:br>
              <a:rPr lang="en-US" sz="2900" dirty="0"/>
            </a:br>
            <a:endParaRPr lang="en-US" sz="2900" dirty="0" smtClean="0"/>
          </a:p>
          <a:p>
            <a:pPr algn="ctr">
              <a:buNone/>
            </a:pPr>
            <a:r>
              <a:rPr lang="en-US" dirty="0" smtClean="0">
                <a:solidFill>
                  <a:schemeClr val="accent1"/>
                </a:solidFill>
              </a:rPr>
              <a:t>Quality Control </a:t>
            </a:r>
            <a:r>
              <a:rPr lang="en-US" dirty="0" smtClean="0"/>
              <a:t>Procedures</a:t>
            </a:r>
          </a:p>
        </p:txBody>
      </p:sp>
      <p:pic>
        <p:nvPicPr>
          <p:cNvPr id="2050" name="Picture 2"/>
          <p:cNvPicPr>
            <a:picLocks noChangeAspect="1" noChangeArrowheads="1"/>
          </p:cNvPicPr>
          <p:nvPr/>
        </p:nvPicPr>
        <p:blipFill>
          <a:blip r:embed="rId2" cstate="print"/>
          <a:srcRect/>
          <a:stretch>
            <a:fillRect/>
          </a:stretch>
        </p:blipFill>
        <p:spPr bwMode="auto">
          <a:xfrm>
            <a:off x="1676400" y="2133600"/>
            <a:ext cx="5918522" cy="3962400"/>
          </a:xfrm>
          <a:prstGeom prst="rect">
            <a:avLst/>
          </a:prstGeom>
          <a:noFill/>
          <a:ln w="9525">
            <a:noFill/>
            <a:miter lim="800000"/>
            <a:headEnd/>
            <a:tailEnd/>
          </a:ln>
          <a:effectLst/>
        </p:spPr>
      </p:pic>
    </p:spTree>
    <p:extLst>
      <p:ext uri="{BB962C8B-B14F-4D97-AF65-F5344CB8AC3E}">
        <p14:creationId xmlns:p14="http://schemas.microsoft.com/office/powerpoint/2010/main" val="20599048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fontScale="90000"/>
          </a:bodyPr>
          <a:lstStyle/>
          <a:p>
            <a:r>
              <a:rPr lang="en-US" dirty="0"/>
              <a:t>Software </a:t>
            </a:r>
            <a:r>
              <a:rPr lang="en-US" dirty="0" smtClean="0"/>
              <a:t>Engineering Defined</a:t>
            </a:r>
            <a:endParaRPr lang="en-US" dirty="0"/>
          </a:p>
        </p:txBody>
      </p:sp>
      <p:sp>
        <p:nvSpPr>
          <p:cNvPr id="151555" name="Rectangle 3"/>
          <p:cNvSpPr>
            <a:spLocks noGrp="1" noChangeArrowheads="1"/>
          </p:cNvSpPr>
          <p:nvPr>
            <p:ph sz="quarter" idx="1"/>
          </p:nvPr>
        </p:nvSpPr>
        <p:spPr>
          <a:xfrm>
            <a:off x="457200" y="1719263"/>
            <a:ext cx="8686800" cy="4833937"/>
          </a:xfrm>
        </p:spPr>
        <p:txBody>
          <a:bodyPr/>
          <a:lstStyle/>
          <a:p>
            <a:r>
              <a:rPr lang="en-US" dirty="0" smtClean="0">
                <a:solidFill>
                  <a:schemeClr val="tx1">
                    <a:alpha val="15000"/>
                  </a:schemeClr>
                </a:solidFill>
              </a:rPr>
              <a:t>[D]</a:t>
            </a:r>
            <a:r>
              <a:rPr lang="en-US" dirty="0" err="1" smtClean="0">
                <a:solidFill>
                  <a:schemeClr val="tx1">
                    <a:alpha val="15000"/>
                  </a:schemeClr>
                </a:solidFill>
              </a:rPr>
              <a:t>iscipline</a:t>
            </a:r>
            <a:r>
              <a:rPr lang="en-US" dirty="0" smtClean="0">
                <a:solidFill>
                  <a:schemeClr val="tx1">
                    <a:alpha val="15000"/>
                  </a:schemeClr>
                </a:solidFill>
              </a:rPr>
              <a:t> trying to </a:t>
            </a:r>
            <a:r>
              <a:rPr lang="en-US" dirty="0" smtClean="0">
                <a:solidFill>
                  <a:schemeClr val="accent3">
                    <a:alpha val="15000"/>
                  </a:schemeClr>
                </a:solidFill>
              </a:rPr>
              <a:t>produce software that is:</a:t>
            </a:r>
          </a:p>
          <a:p>
            <a:pPr lvl="1"/>
            <a:r>
              <a:rPr lang="en-US" b="1" dirty="0" smtClean="0">
                <a:solidFill>
                  <a:schemeClr val="accent1"/>
                </a:solidFill>
                <a:effectLst>
                  <a:outerShdw blurRad="50800" dist="38100" dir="2700000" algn="tl" rotWithShape="0">
                    <a:prstClr val="black">
                      <a:alpha val="40000"/>
                    </a:prstClr>
                  </a:outerShdw>
                </a:effectLst>
              </a:rPr>
              <a:t>Free of any bugs</a:t>
            </a:r>
            <a:r>
              <a:rPr lang="en-US" b="1" dirty="0" smtClean="0">
                <a:effectLst>
                  <a:outerShdw blurRad="50800" dist="38100" dir="2700000" algn="tl" rotWithShape="0">
                    <a:prstClr val="black">
                      <a:alpha val="40000"/>
                    </a:prstClr>
                  </a:outerShdw>
                </a:effectLst>
              </a:rPr>
              <a:t>, defects, errors, or faults</a:t>
            </a:r>
          </a:p>
          <a:p>
            <a:pPr lvl="1"/>
            <a:r>
              <a:rPr lang="en-US" dirty="0" smtClean="0">
                <a:solidFill>
                  <a:schemeClr val="tx1">
                    <a:alpha val="15000"/>
                  </a:schemeClr>
                </a:solidFill>
              </a:rPr>
              <a:t>Delivered</a:t>
            </a:r>
            <a:r>
              <a:rPr lang="en-US" dirty="0" smtClean="0"/>
              <a:t> </a:t>
            </a:r>
            <a:r>
              <a:rPr lang="en-US" dirty="0" smtClean="0">
                <a:solidFill>
                  <a:schemeClr val="accent1">
                    <a:alpha val="15000"/>
                  </a:schemeClr>
                </a:solidFill>
              </a:rPr>
              <a:t>on time &amp; within budget</a:t>
            </a:r>
          </a:p>
          <a:p>
            <a:pPr lvl="1"/>
            <a:r>
              <a:rPr lang="en-US" dirty="0" smtClean="0">
                <a:solidFill>
                  <a:schemeClr val="accent1">
                    <a:alpha val="15000"/>
                  </a:schemeClr>
                </a:solidFill>
              </a:rPr>
              <a:t>Satisfies the client</a:t>
            </a:r>
            <a:r>
              <a:rPr lang="en-US" dirty="0" smtClean="0">
                <a:solidFill>
                  <a:schemeClr val="tx1">
                    <a:alpha val="15000"/>
                  </a:schemeClr>
                </a:solidFill>
              </a:rPr>
              <a:t>’s needs</a:t>
            </a:r>
          </a:p>
          <a:p>
            <a:pPr lvl="1"/>
            <a:r>
              <a:rPr lang="en-US" dirty="0" smtClean="0">
                <a:solidFill>
                  <a:schemeClr val="tx1">
                    <a:alpha val="15000"/>
                  </a:schemeClr>
                </a:solidFill>
              </a:rPr>
              <a:t>Must</a:t>
            </a:r>
            <a:r>
              <a:rPr lang="en-US" dirty="0" smtClean="0">
                <a:solidFill>
                  <a:schemeClr val="tx1">
                    <a:alpha val="25000"/>
                  </a:schemeClr>
                </a:solidFill>
              </a:rPr>
              <a:t> </a:t>
            </a:r>
            <a:r>
              <a:rPr lang="en-US" dirty="0">
                <a:solidFill>
                  <a:schemeClr val="tx1">
                    <a:alpha val="15000"/>
                  </a:schemeClr>
                </a:solidFill>
              </a:rPr>
              <a:t>be</a:t>
            </a:r>
            <a:r>
              <a:rPr lang="en-US" dirty="0">
                <a:solidFill>
                  <a:schemeClr val="tx1">
                    <a:alpha val="25000"/>
                  </a:schemeClr>
                </a:solidFill>
              </a:rPr>
              <a:t> </a:t>
            </a:r>
            <a:r>
              <a:rPr lang="en-US" dirty="0">
                <a:solidFill>
                  <a:schemeClr val="accent1">
                    <a:alpha val="15000"/>
                  </a:schemeClr>
                </a:solidFill>
              </a:rPr>
              <a:t>easy to modify </a:t>
            </a:r>
          </a:p>
          <a:p>
            <a:pPr lvl="1"/>
            <a:r>
              <a:rPr lang="en-US" dirty="0">
                <a:solidFill>
                  <a:schemeClr val="accent1">
                    <a:alpha val="15000"/>
                  </a:schemeClr>
                </a:solidFill>
              </a:rPr>
              <a:t>Adaptable to changing needs </a:t>
            </a:r>
            <a:r>
              <a:rPr lang="en-US" dirty="0">
                <a:solidFill>
                  <a:schemeClr val="tx1">
                    <a:alpha val="15000"/>
                  </a:schemeClr>
                </a:solidFill>
              </a:rPr>
              <a:t>of the user</a:t>
            </a:r>
          </a:p>
          <a:p>
            <a:pPr lvl="1">
              <a:buNone/>
            </a:pPr>
            <a:endParaRPr lang="en-US" sz="2000" dirty="0" smtClean="0"/>
          </a:p>
          <a:p>
            <a:pPr>
              <a:buNone/>
            </a:pPr>
            <a:r>
              <a:rPr lang="en-US" sz="2000" dirty="0" smtClean="0">
                <a:solidFill>
                  <a:schemeClr val="tx1">
                    <a:lumMod val="65000"/>
                    <a:lumOff val="35000"/>
                    <a:alpha val="15000"/>
                  </a:schemeClr>
                </a:solidFill>
              </a:rPr>
              <a:t>(adapted from </a:t>
            </a:r>
            <a:r>
              <a:rPr lang="en-US" sz="2000" dirty="0" err="1" smtClean="0">
                <a:solidFill>
                  <a:schemeClr val="tx1">
                    <a:lumMod val="65000"/>
                    <a:lumOff val="35000"/>
                    <a:alpha val="15000"/>
                  </a:schemeClr>
                </a:solidFill>
              </a:rPr>
              <a:t>Schach</a:t>
            </a:r>
            <a:r>
              <a:rPr lang="en-US" sz="2000" dirty="0" smtClean="0">
                <a:solidFill>
                  <a:schemeClr val="tx1">
                    <a:lumMod val="65000"/>
                    <a:lumOff val="35000"/>
                    <a:alpha val="15000"/>
                  </a:schemeClr>
                </a:solidFill>
              </a:rPr>
              <a:t>, </a:t>
            </a:r>
            <a:r>
              <a:rPr lang="en-US" sz="2000" u="sng" dirty="0" smtClean="0">
                <a:solidFill>
                  <a:schemeClr val="tx1">
                    <a:lumMod val="65000"/>
                    <a:lumOff val="35000"/>
                    <a:alpha val="15000"/>
                  </a:schemeClr>
                </a:solidFill>
              </a:rPr>
              <a:t>Object-Oriented &amp; Classical Software Engineering</a:t>
            </a:r>
            <a:r>
              <a:rPr lang="en-US" sz="2000" dirty="0" smtClean="0">
                <a:solidFill>
                  <a:schemeClr val="tx1">
                    <a:lumMod val="65000"/>
                    <a:lumOff val="35000"/>
                    <a:alpha val="15000"/>
                  </a:schemeClr>
                </a:solidFill>
              </a:rPr>
              <a:t>, 2007)</a:t>
            </a:r>
          </a:p>
        </p:txBody>
      </p:sp>
    </p:spTree>
    <p:extLst>
      <p:ext uri="{BB962C8B-B14F-4D97-AF65-F5344CB8AC3E}">
        <p14:creationId xmlns:p14="http://schemas.microsoft.com/office/powerpoint/2010/main" val="3912893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fontScale="90000"/>
          </a:bodyPr>
          <a:lstStyle/>
          <a:p>
            <a:r>
              <a:rPr lang="en-US" dirty="0"/>
              <a:t>Software </a:t>
            </a:r>
            <a:r>
              <a:rPr lang="en-US" dirty="0" smtClean="0"/>
              <a:t>Engineering Defined</a:t>
            </a:r>
            <a:endParaRPr lang="en-US" dirty="0"/>
          </a:p>
        </p:txBody>
      </p:sp>
      <p:sp>
        <p:nvSpPr>
          <p:cNvPr id="151555" name="Rectangle 3"/>
          <p:cNvSpPr>
            <a:spLocks noGrp="1" noChangeArrowheads="1"/>
          </p:cNvSpPr>
          <p:nvPr>
            <p:ph sz="quarter" idx="1"/>
          </p:nvPr>
        </p:nvSpPr>
        <p:spPr>
          <a:xfrm>
            <a:off x="457200" y="1719263"/>
            <a:ext cx="8686800" cy="4833937"/>
          </a:xfrm>
        </p:spPr>
        <p:txBody>
          <a:bodyPr/>
          <a:lstStyle/>
          <a:p>
            <a:r>
              <a:rPr lang="en-US" dirty="0" smtClean="0">
                <a:solidFill>
                  <a:schemeClr val="tx1">
                    <a:alpha val="15000"/>
                  </a:schemeClr>
                </a:solidFill>
              </a:rPr>
              <a:t>[D]</a:t>
            </a:r>
            <a:r>
              <a:rPr lang="en-US" dirty="0" err="1" smtClean="0">
                <a:solidFill>
                  <a:schemeClr val="tx1">
                    <a:alpha val="15000"/>
                  </a:schemeClr>
                </a:solidFill>
              </a:rPr>
              <a:t>iscipline</a:t>
            </a:r>
            <a:r>
              <a:rPr lang="en-US" dirty="0" smtClean="0">
                <a:solidFill>
                  <a:schemeClr val="tx1">
                    <a:alpha val="15000"/>
                  </a:schemeClr>
                </a:solidFill>
              </a:rPr>
              <a:t> trying to </a:t>
            </a:r>
            <a:r>
              <a:rPr lang="en-US" dirty="0" smtClean="0">
                <a:solidFill>
                  <a:schemeClr val="accent3">
                    <a:alpha val="15000"/>
                  </a:schemeClr>
                </a:solidFill>
              </a:rPr>
              <a:t>produce software that is:</a:t>
            </a:r>
          </a:p>
          <a:p>
            <a:pPr lvl="1"/>
            <a:r>
              <a:rPr lang="en-US" dirty="0">
                <a:solidFill>
                  <a:schemeClr val="accent1">
                    <a:alpha val="15000"/>
                  </a:schemeClr>
                </a:solidFill>
              </a:rPr>
              <a:t>Free of any bugs</a:t>
            </a:r>
            <a:r>
              <a:rPr lang="en-US" dirty="0">
                <a:solidFill>
                  <a:schemeClr val="tx1">
                    <a:alpha val="15000"/>
                  </a:schemeClr>
                </a:solidFill>
              </a:rPr>
              <a:t>, defects, errors, or faults</a:t>
            </a:r>
          </a:p>
          <a:p>
            <a:pPr lvl="1"/>
            <a:r>
              <a:rPr lang="en-US" b="1" dirty="0">
                <a:effectLst>
                  <a:outerShdw blurRad="50800" dist="38100" dir="2700000" algn="tl" rotWithShape="0">
                    <a:prstClr val="black">
                      <a:alpha val="40000"/>
                    </a:prstClr>
                  </a:outerShdw>
                </a:effectLst>
              </a:rPr>
              <a:t>Delivered</a:t>
            </a:r>
            <a:r>
              <a:rPr lang="en-US" dirty="0" smtClean="0"/>
              <a:t> </a:t>
            </a:r>
            <a:r>
              <a:rPr lang="en-US" b="1" dirty="0">
                <a:solidFill>
                  <a:schemeClr val="accent1"/>
                </a:solidFill>
                <a:effectLst>
                  <a:outerShdw blurRad="50800" dist="38100" dir="2700000" algn="tl" rotWithShape="0">
                    <a:prstClr val="black">
                      <a:alpha val="40000"/>
                    </a:prstClr>
                  </a:outerShdw>
                </a:effectLst>
              </a:rPr>
              <a:t>on time &amp; within budget</a:t>
            </a:r>
          </a:p>
          <a:p>
            <a:pPr lvl="1"/>
            <a:r>
              <a:rPr lang="en-US" dirty="0" smtClean="0">
                <a:solidFill>
                  <a:schemeClr val="accent1">
                    <a:alpha val="15000"/>
                  </a:schemeClr>
                </a:solidFill>
              </a:rPr>
              <a:t>Satisfies the client</a:t>
            </a:r>
            <a:r>
              <a:rPr lang="en-US" dirty="0" smtClean="0">
                <a:solidFill>
                  <a:schemeClr val="tx1">
                    <a:alpha val="15000"/>
                  </a:schemeClr>
                </a:solidFill>
              </a:rPr>
              <a:t>’s needs</a:t>
            </a:r>
          </a:p>
          <a:p>
            <a:pPr lvl="1"/>
            <a:r>
              <a:rPr lang="en-US" dirty="0" smtClean="0">
                <a:solidFill>
                  <a:schemeClr val="tx1">
                    <a:alpha val="15000"/>
                  </a:schemeClr>
                </a:solidFill>
              </a:rPr>
              <a:t>Must</a:t>
            </a:r>
            <a:r>
              <a:rPr lang="en-US" dirty="0" smtClean="0">
                <a:solidFill>
                  <a:schemeClr val="tx1">
                    <a:alpha val="25000"/>
                  </a:schemeClr>
                </a:solidFill>
              </a:rPr>
              <a:t> </a:t>
            </a:r>
            <a:r>
              <a:rPr lang="en-US" dirty="0">
                <a:solidFill>
                  <a:schemeClr val="tx1">
                    <a:alpha val="15000"/>
                  </a:schemeClr>
                </a:solidFill>
              </a:rPr>
              <a:t>be</a:t>
            </a:r>
            <a:r>
              <a:rPr lang="en-US" dirty="0">
                <a:solidFill>
                  <a:schemeClr val="tx1">
                    <a:alpha val="25000"/>
                  </a:schemeClr>
                </a:solidFill>
              </a:rPr>
              <a:t> </a:t>
            </a:r>
            <a:r>
              <a:rPr lang="en-US" dirty="0">
                <a:solidFill>
                  <a:schemeClr val="accent1">
                    <a:alpha val="15000"/>
                  </a:schemeClr>
                </a:solidFill>
              </a:rPr>
              <a:t>easy to modify </a:t>
            </a:r>
          </a:p>
          <a:p>
            <a:pPr lvl="1"/>
            <a:r>
              <a:rPr lang="en-US" dirty="0">
                <a:solidFill>
                  <a:schemeClr val="accent1">
                    <a:alpha val="15000"/>
                  </a:schemeClr>
                </a:solidFill>
              </a:rPr>
              <a:t>Adaptable to changing needs </a:t>
            </a:r>
            <a:r>
              <a:rPr lang="en-US" dirty="0">
                <a:solidFill>
                  <a:schemeClr val="tx1">
                    <a:alpha val="15000"/>
                  </a:schemeClr>
                </a:solidFill>
              </a:rPr>
              <a:t>of the user</a:t>
            </a:r>
          </a:p>
          <a:p>
            <a:pPr lvl="1">
              <a:buNone/>
            </a:pPr>
            <a:endParaRPr lang="en-US" sz="2000" dirty="0" smtClean="0"/>
          </a:p>
          <a:p>
            <a:pPr>
              <a:buNone/>
            </a:pPr>
            <a:r>
              <a:rPr lang="en-US" sz="2000" dirty="0" smtClean="0">
                <a:solidFill>
                  <a:schemeClr val="tx1">
                    <a:lumMod val="65000"/>
                    <a:lumOff val="35000"/>
                    <a:alpha val="15000"/>
                  </a:schemeClr>
                </a:solidFill>
              </a:rPr>
              <a:t>(adapted from </a:t>
            </a:r>
            <a:r>
              <a:rPr lang="en-US" sz="2000" dirty="0" err="1" smtClean="0">
                <a:solidFill>
                  <a:schemeClr val="tx1">
                    <a:lumMod val="65000"/>
                    <a:lumOff val="35000"/>
                    <a:alpha val="15000"/>
                  </a:schemeClr>
                </a:solidFill>
              </a:rPr>
              <a:t>Schach</a:t>
            </a:r>
            <a:r>
              <a:rPr lang="en-US" sz="2000" dirty="0" smtClean="0">
                <a:solidFill>
                  <a:schemeClr val="tx1">
                    <a:lumMod val="65000"/>
                    <a:lumOff val="35000"/>
                    <a:alpha val="15000"/>
                  </a:schemeClr>
                </a:solidFill>
              </a:rPr>
              <a:t>, </a:t>
            </a:r>
            <a:r>
              <a:rPr lang="en-US" sz="2000" u="sng" dirty="0" smtClean="0">
                <a:solidFill>
                  <a:schemeClr val="tx1">
                    <a:lumMod val="65000"/>
                    <a:lumOff val="35000"/>
                    <a:alpha val="15000"/>
                  </a:schemeClr>
                </a:solidFill>
              </a:rPr>
              <a:t>Object-Oriented &amp; Classical Software Engineering</a:t>
            </a:r>
            <a:r>
              <a:rPr lang="en-US" sz="2000" dirty="0" smtClean="0">
                <a:solidFill>
                  <a:schemeClr val="tx1">
                    <a:lumMod val="65000"/>
                    <a:lumOff val="35000"/>
                    <a:alpha val="15000"/>
                  </a:schemeClr>
                </a:solidFill>
              </a:rPr>
              <a:t>, 2007)</a:t>
            </a:r>
          </a:p>
        </p:txBody>
      </p:sp>
    </p:spTree>
    <p:extLst>
      <p:ext uri="{BB962C8B-B14F-4D97-AF65-F5344CB8AC3E}">
        <p14:creationId xmlns:p14="http://schemas.microsoft.com/office/powerpoint/2010/main" val="39469405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 Time”</a:t>
            </a:r>
            <a:endParaRPr lang="en-US" dirty="0"/>
          </a:p>
        </p:txBody>
      </p:sp>
      <p:sp>
        <p:nvSpPr>
          <p:cNvPr id="3" name="Content Placeholder 2"/>
          <p:cNvSpPr>
            <a:spLocks noGrp="1"/>
          </p:cNvSpPr>
          <p:nvPr>
            <p:ph sz="quarter" idx="1"/>
          </p:nvPr>
        </p:nvSpPr>
        <p:spPr/>
        <p:txBody>
          <a:bodyPr/>
          <a:lstStyle/>
          <a:p>
            <a:pPr>
              <a:buNone/>
            </a:pPr>
            <a:r>
              <a:rPr lang="en-US" dirty="0" smtClean="0">
                <a:solidFill>
                  <a:srgbClr val="000000"/>
                </a:solidFill>
              </a:rPr>
              <a:t>How do we keep to </a:t>
            </a:r>
            <a:r>
              <a:rPr lang="en-US" dirty="0" smtClean="0">
                <a:solidFill>
                  <a:schemeClr val="accent3"/>
                </a:solidFill>
              </a:rPr>
              <a:t>accepted timelines?</a:t>
            </a:r>
            <a:endParaRPr lang="en-US" dirty="0" smtClean="0"/>
          </a:p>
        </p:txBody>
      </p:sp>
      <p:pic>
        <p:nvPicPr>
          <p:cNvPr id="5" name="Picture 4" descr="Untitled.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a:ext>
            </a:extLst>
          </a:blip>
          <a:stretch>
            <a:fillRect/>
          </a:stretch>
        </p:blipFill>
        <p:spPr>
          <a:xfrm>
            <a:off x="685800" y="2108200"/>
            <a:ext cx="8296656" cy="2633472"/>
          </a:xfrm>
          <a:prstGeom prst="rect">
            <a:avLst/>
          </a:prstGeom>
        </p:spPr>
      </p:pic>
    </p:spTree>
    <p:extLst>
      <p:ext uri="{BB962C8B-B14F-4D97-AF65-F5344CB8AC3E}">
        <p14:creationId xmlns:p14="http://schemas.microsoft.com/office/powerpoint/2010/main" val="26647933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Time &amp; Under Budget”</a:t>
            </a:r>
            <a:endParaRPr lang="en-US" dirty="0"/>
          </a:p>
        </p:txBody>
      </p:sp>
      <p:sp>
        <p:nvSpPr>
          <p:cNvPr id="3" name="Content Placeholder 2"/>
          <p:cNvSpPr>
            <a:spLocks noGrp="1"/>
          </p:cNvSpPr>
          <p:nvPr>
            <p:ph sz="quarter" idx="1"/>
          </p:nvPr>
        </p:nvSpPr>
        <p:spPr>
          <a:xfrm>
            <a:off x="612648" y="1600200"/>
            <a:ext cx="8153400" cy="5029200"/>
          </a:xfrm>
        </p:spPr>
        <p:txBody>
          <a:bodyPr>
            <a:noAutofit/>
          </a:bodyPr>
          <a:lstStyle/>
          <a:p>
            <a:pPr algn="ctr">
              <a:spcBef>
                <a:spcPts val="1200"/>
              </a:spcBef>
              <a:buNone/>
            </a:pPr>
            <a:r>
              <a:rPr lang="en-US" sz="4800" dirty="0" smtClean="0">
                <a:solidFill>
                  <a:schemeClr val="accent6"/>
                </a:solidFill>
              </a:rPr>
              <a:t>Software can be made:</a:t>
            </a:r>
          </a:p>
          <a:p>
            <a:pPr marL="514350" indent="-514350" algn="ctr">
              <a:spcBef>
                <a:spcPts val="1200"/>
              </a:spcBef>
              <a:buNone/>
            </a:pPr>
            <a:r>
              <a:rPr lang="en-US" sz="4800" b="1" dirty="0" smtClean="0">
                <a:solidFill>
                  <a:schemeClr val="accent2"/>
                </a:solidFill>
                <a:effectLst>
                  <a:outerShdw blurRad="38100" dist="38100" dir="2700000" algn="tl">
                    <a:srgbClr val="000000">
                      <a:alpha val="43137"/>
                    </a:srgbClr>
                  </a:outerShdw>
                </a:effectLst>
                <a:latin typeface="Bradley Hand ITC" panose="03070402050302030203" pitchFamily="66" charset="0"/>
              </a:rPr>
              <a:t>Good</a:t>
            </a:r>
          </a:p>
          <a:p>
            <a:pPr marL="514350" indent="-514350" algn="ctr">
              <a:spcBef>
                <a:spcPts val="1800"/>
              </a:spcBef>
              <a:buNone/>
            </a:pPr>
            <a:r>
              <a:rPr lang="en-US" sz="4800" b="1" dirty="0" smtClean="0">
                <a:solidFill>
                  <a:schemeClr val="accent1"/>
                </a:solidFill>
                <a:effectLst>
                  <a:outerShdw blurRad="38100" dist="38100" dir="2700000" algn="tl">
                    <a:srgbClr val="000000">
                      <a:alpha val="43137"/>
                    </a:srgbClr>
                  </a:outerShdw>
                </a:effectLst>
                <a:latin typeface="Bradley Hand ITC" panose="03070402050302030203" pitchFamily="66" charset="0"/>
              </a:rPr>
              <a:t>Fast</a:t>
            </a:r>
          </a:p>
          <a:p>
            <a:pPr marL="514350" indent="-514350" algn="ctr">
              <a:spcBef>
                <a:spcPts val="1200"/>
              </a:spcBef>
              <a:buNone/>
            </a:pPr>
            <a:r>
              <a:rPr lang="en-US" sz="4800" b="1" dirty="0" smtClean="0">
                <a:solidFill>
                  <a:schemeClr val="accent4"/>
                </a:solidFill>
                <a:effectLst>
                  <a:outerShdw blurRad="38100" dist="38100" dir="2700000" algn="tl">
                    <a:srgbClr val="000000">
                      <a:alpha val="43137"/>
                    </a:srgbClr>
                  </a:outerShdw>
                </a:effectLst>
                <a:latin typeface="Bradley Hand ITC" panose="03070402050302030203" pitchFamily="66" charset="0"/>
              </a:rPr>
              <a:t>Cheap</a:t>
            </a:r>
          </a:p>
        </p:txBody>
      </p:sp>
    </p:spTree>
    <p:extLst>
      <p:ext uri="{BB962C8B-B14F-4D97-AF65-F5344CB8AC3E}">
        <p14:creationId xmlns:p14="http://schemas.microsoft.com/office/powerpoint/2010/main" val="9756907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Time &amp; Under Budget”</a:t>
            </a:r>
            <a:endParaRPr lang="en-US" dirty="0"/>
          </a:p>
        </p:txBody>
      </p:sp>
      <p:sp>
        <p:nvSpPr>
          <p:cNvPr id="3" name="Content Placeholder 2"/>
          <p:cNvSpPr>
            <a:spLocks noGrp="1"/>
          </p:cNvSpPr>
          <p:nvPr>
            <p:ph sz="quarter" idx="1"/>
          </p:nvPr>
        </p:nvSpPr>
        <p:spPr>
          <a:xfrm>
            <a:off x="612648" y="1600200"/>
            <a:ext cx="8153400" cy="5029200"/>
          </a:xfrm>
        </p:spPr>
        <p:txBody>
          <a:bodyPr>
            <a:noAutofit/>
          </a:bodyPr>
          <a:lstStyle/>
          <a:p>
            <a:pPr algn="ctr">
              <a:spcBef>
                <a:spcPts val="1200"/>
              </a:spcBef>
              <a:buNone/>
            </a:pPr>
            <a:r>
              <a:rPr lang="en-US" sz="4800" dirty="0" smtClean="0">
                <a:solidFill>
                  <a:schemeClr val="accent6"/>
                </a:solidFill>
              </a:rPr>
              <a:t>Software can be made:</a:t>
            </a:r>
          </a:p>
          <a:p>
            <a:pPr marL="514350" indent="-514350" algn="ctr">
              <a:spcBef>
                <a:spcPts val="1200"/>
              </a:spcBef>
              <a:buNone/>
            </a:pPr>
            <a:r>
              <a:rPr lang="en-US" sz="4800" b="1" dirty="0" smtClean="0">
                <a:solidFill>
                  <a:schemeClr val="accent2"/>
                </a:solidFill>
                <a:effectLst>
                  <a:outerShdw blurRad="38100" dist="38100" dir="2700000" algn="tl">
                    <a:srgbClr val="000000">
                      <a:alpha val="43137"/>
                    </a:srgbClr>
                  </a:outerShdw>
                </a:effectLst>
                <a:latin typeface="Bradley Hand ITC" panose="03070402050302030203" pitchFamily="66" charset="0"/>
              </a:rPr>
              <a:t>Good</a:t>
            </a:r>
          </a:p>
          <a:p>
            <a:pPr marL="514350" indent="-514350" algn="ctr">
              <a:spcBef>
                <a:spcPts val="1800"/>
              </a:spcBef>
              <a:buNone/>
            </a:pPr>
            <a:r>
              <a:rPr lang="en-US" sz="4800" b="1" dirty="0" smtClean="0">
                <a:solidFill>
                  <a:schemeClr val="accent1"/>
                </a:solidFill>
                <a:effectLst>
                  <a:outerShdw blurRad="38100" dist="38100" dir="2700000" algn="tl">
                    <a:srgbClr val="000000">
                      <a:alpha val="43137"/>
                    </a:srgbClr>
                  </a:outerShdw>
                </a:effectLst>
                <a:latin typeface="Bradley Hand ITC" panose="03070402050302030203" pitchFamily="66" charset="0"/>
              </a:rPr>
              <a:t>Fast</a:t>
            </a:r>
          </a:p>
          <a:p>
            <a:pPr marL="514350" indent="-514350" algn="ctr">
              <a:spcBef>
                <a:spcPts val="1200"/>
              </a:spcBef>
              <a:buNone/>
            </a:pPr>
            <a:r>
              <a:rPr lang="en-US" sz="4800" b="1" dirty="0" smtClean="0">
                <a:solidFill>
                  <a:schemeClr val="accent4"/>
                </a:solidFill>
                <a:effectLst>
                  <a:outerShdw blurRad="38100" dist="38100" dir="2700000" algn="tl">
                    <a:srgbClr val="000000">
                      <a:alpha val="43137"/>
                    </a:srgbClr>
                  </a:outerShdw>
                </a:effectLst>
                <a:latin typeface="Bradley Hand ITC" panose="03070402050302030203" pitchFamily="66" charset="0"/>
              </a:rPr>
              <a:t>Cheap</a:t>
            </a:r>
          </a:p>
          <a:p>
            <a:pPr marL="514350" indent="-514350" algn="ctr">
              <a:spcBef>
                <a:spcPts val="1200"/>
              </a:spcBef>
              <a:buFont typeface="+mj-lt"/>
              <a:buAutoNum type="arabicPeriod"/>
            </a:pPr>
            <a:endParaRPr lang="en-US" sz="2000" b="1" dirty="0" smtClean="0">
              <a:effectLst>
                <a:outerShdw blurRad="38100" dist="38100" dir="2700000" algn="tl">
                  <a:srgbClr val="000000">
                    <a:alpha val="43137"/>
                  </a:srgbClr>
                </a:outerShdw>
              </a:effectLst>
              <a:latin typeface="Dijkstra" pitchFamily="2" charset="0"/>
            </a:endParaRPr>
          </a:p>
          <a:p>
            <a:pPr algn="ctr">
              <a:spcBef>
                <a:spcPts val="1200"/>
              </a:spcBef>
              <a:buNone/>
            </a:pPr>
            <a:r>
              <a:rPr lang="en-US" sz="4800" b="1" dirty="0" smtClean="0">
                <a:solidFill>
                  <a:schemeClr val="accent3"/>
                </a:solidFill>
                <a:effectLst>
                  <a:outerShdw blurRad="38100" dist="38100" dir="2700000" algn="tl">
                    <a:srgbClr val="000000">
                      <a:alpha val="43137"/>
                    </a:srgbClr>
                  </a:outerShdw>
                </a:effectLst>
                <a:latin typeface="Bradley Hand ITC" panose="03070402050302030203" pitchFamily="66" charset="0"/>
              </a:rPr>
              <a:t>Pick two</a:t>
            </a:r>
          </a:p>
        </p:txBody>
      </p:sp>
    </p:spTree>
    <p:extLst>
      <p:ext uri="{BB962C8B-B14F-4D97-AF65-F5344CB8AC3E}">
        <p14:creationId xmlns:p14="http://schemas.microsoft.com/office/powerpoint/2010/main" val="3004461277"/>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Software Engineering Role</a:t>
            </a:r>
            <a:endParaRPr lang="en-US" dirty="0"/>
          </a:p>
        </p:txBody>
      </p:sp>
      <p:sp>
        <p:nvSpPr>
          <p:cNvPr id="3" name="Content Placeholder 2"/>
          <p:cNvSpPr>
            <a:spLocks noGrp="1"/>
          </p:cNvSpPr>
          <p:nvPr>
            <p:ph sz="quarter" idx="1"/>
          </p:nvPr>
        </p:nvSpPr>
        <p:spPr/>
        <p:txBody>
          <a:bodyPr>
            <a:noAutofit/>
          </a:bodyPr>
          <a:lstStyle/>
          <a:p>
            <a:pPr>
              <a:buNone/>
            </a:pPr>
            <a:r>
              <a:rPr lang="en-US" dirty="0" smtClean="0">
                <a:solidFill>
                  <a:schemeClr val="accent3"/>
                </a:solidFill>
              </a:rPr>
              <a:t>Evaluate &amp; select tools </a:t>
            </a:r>
            <a:r>
              <a:rPr lang="en-US" dirty="0" smtClean="0">
                <a:solidFill>
                  <a:srgbClr val="000000"/>
                </a:solidFill>
              </a:rPr>
              <a:t>that team will use:</a:t>
            </a:r>
            <a:endParaRPr lang="en-US" sz="2900" dirty="0" smtClean="0">
              <a:solidFill>
                <a:srgbClr val="000000"/>
              </a:solidFill>
            </a:endParaRPr>
          </a:p>
          <a:p>
            <a:pPr marL="365760" lvl="1" indent="0">
              <a:buNone/>
            </a:pPr>
            <a:endParaRPr lang="en-US" sz="2900" dirty="0"/>
          </a:p>
          <a:p>
            <a:pPr marL="365760" lvl="1" indent="0">
              <a:buNone/>
            </a:pPr>
            <a:endParaRPr lang="en-US" sz="2900" dirty="0" smtClean="0"/>
          </a:p>
          <a:p>
            <a:pPr marL="365760" lvl="1" indent="0">
              <a:buNone/>
            </a:pPr>
            <a:endParaRPr lang="en-US" sz="2900" dirty="0"/>
          </a:p>
          <a:p>
            <a:pPr marL="365760" lvl="1" indent="0">
              <a:buNone/>
            </a:pPr>
            <a:endParaRPr lang="en-US" sz="2900" dirty="0" smtClean="0"/>
          </a:p>
          <a:p>
            <a:pPr marL="365760" lvl="1" indent="0">
              <a:buNone/>
            </a:pPr>
            <a:endParaRPr lang="en-US" sz="2900" dirty="0"/>
          </a:p>
          <a:p>
            <a:pPr marL="365760" lvl="1" indent="0">
              <a:buNone/>
            </a:pPr>
            <a:endParaRPr lang="en-US" sz="2900" dirty="0" smtClean="0"/>
          </a:p>
          <a:p>
            <a:pPr lvl="1">
              <a:buNone/>
            </a:pPr>
            <a:r>
              <a:rPr lang="en-US" sz="2900" dirty="0"/>
              <a:t/>
            </a:r>
            <a:br>
              <a:rPr lang="en-US" sz="2900" dirty="0"/>
            </a:br>
            <a:endParaRPr lang="en-US" sz="2900" dirty="0" smtClean="0"/>
          </a:p>
          <a:p>
            <a:pPr algn="ctr">
              <a:buNone/>
            </a:pPr>
            <a:r>
              <a:rPr lang="en-US" dirty="0" smtClean="0">
                <a:solidFill>
                  <a:srgbClr val="000000"/>
                </a:solidFill>
              </a:rPr>
              <a:t>Manage</a:t>
            </a:r>
            <a:r>
              <a:rPr lang="en-US" dirty="0" smtClean="0">
                <a:solidFill>
                  <a:schemeClr val="accent1"/>
                </a:solidFill>
              </a:rPr>
              <a:t> Software Lifecycle</a:t>
            </a:r>
          </a:p>
        </p:txBody>
      </p:sp>
      <p:pic>
        <p:nvPicPr>
          <p:cNvPr id="1026" name="Picture 2" descr="http://bluebones.net/evolution/evo-prog-lang.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00200" y="2209800"/>
            <a:ext cx="5686019" cy="4038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99823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t>Professional Conduct</a:t>
            </a:r>
          </a:p>
        </p:txBody>
      </p:sp>
      <p:sp>
        <p:nvSpPr>
          <p:cNvPr id="138243" name="Rectangle 3"/>
          <p:cNvSpPr>
            <a:spLocks noGrp="1" noChangeArrowheads="1"/>
          </p:cNvSpPr>
          <p:nvPr>
            <p:ph sz="quarter" idx="1"/>
          </p:nvPr>
        </p:nvSpPr>
        <p:spPr>
          <a:xfrm>
            <a:off x="457200" y="1719263"/>
            <a:ext cx="8686800" cy="4833937"/>
          </a:xfrm>
        </p:spPr>
        <p:txBody>
          <a:bodyPr>
            <a:normAutofit/>
          </a:bodyPr>
          <a:lstStyle/>
          <a:p>
            <a:r>
              <a:rPr lang="en-US" b="1" dirty="0" smtClean="0">
                <a:solidFill>
                  <a:schemeClr val="accent3"/>
                </a:solidFill>
              </a:rPr>
              <a:t>Disagreements happen </a:t>
            </a:r>
            <a:r>
              <a:rPr lang="en-US" dirty="0" smtClean="0"/>
              <a:t>on every project</a:t>
            </a:r>
            <a:endParaRPr lang="en-US" dirty="0" smtClean="0">
              <a:solidFill>
                <a:schemeClr val="accent3"/>
              </a:solidFill>
            </a:endParaRPr>
          </a:p>
          <a:p>
            <a:pPr lvl="1"/>
            <a:r>
              <a:rPr lang="en-US" dirty="0" smtClean="0"/>
              <a:t>One course </a:t>
            </a:r>
            <a:r>
              <a:rPr lang="en-US" dirty="0" smtClean="0">
                <a:solidFill>
                  <a:schemeClr val="accent1"/>
                </a:solidFill>
              </a:rPr>
              <a:t>goal is for you learn teamwork</a:t>
            </a:r>
          </a:p>
          <a:p>
            <a:pPr lvl="1"/>
            <a:r>
              <a:rPr lang="en-US" dirty="0" smtClean="0">
                <a:solidFill>
                  <a:schemeClr val="accent1"/>
                </a:solidFill>
              </a:rPr>
              <a:t>Constant agreement is a problem</a:t>
            </a:r>
            <a:r>
              <a:rPr lang="en-US" dirty="0" smtClean="0"/>
              <a:t>; it means nobody cares</a:t>
            </a:r>
          </a:p>
          <a:p>
            <a:pPr lvl="1"/>
            <a:r>
              <a:rPr lang="en-US" dirty="0"/>
              <a:t>M</a:t>
            </a:r>
            <a:r>
              <a:rPr lang="en-US" dirty="0" smtClean="0"/>
              <a:t>ay care too much; </a:t>
            </a:r>
            <a:r>
              <a:rPr lang="en-US" dirty="0" smtClean="0">
                <a:solidFill>
                  <a:schemeClr val="accent1"/>
                </a:solidFill>
              </a:rPr>
              <a:t>always fighting also unproductive</a:t>
            </a:r>
          </a:p>
          <a:p>
            <a:pPr lvl="1"/>
            <a:r>
              <a:rPr lang="en-US" b="1" dirty="0" smtClean="0">
                <a:solidFill>
                  <a:schemeClr val="accent1"/>
                </a:solidFill>
                <a:effectLst>
                  <a:outerShdw blurRad="38100" dist="38100" dir="2700000" algn="tl">
                    <a:srgbClr val="000000">
                      <a:alpha val="43137"/>
                    </a:srgbClr>
                  </a:outerShdw>
                </a:effectLst>
              </a:rPr>
              <a:t>Talk early and often</a:t>
            </a:r>
            <a:r>
              <a:rPr lang="en-US" dirty="0"/>
              <a:t>; problems solvable when small</a:t>
            </a:r>
          </a:p>
          <a:p>
            <a:pPr lvl="1"/>
            <a:r>
              <a:rPr lang="en-US" dirty="0" smtClean="0"/>
              <a:t>Sometimes must involve boss, but </a:t>
            </a:r>
            <a:r>
              <a:rPr lang="en-US" dirty="0" smtClean="0">
                <a:solidFill>
                  <a:schemeClr val="accent1"/>
                </a:solidFill>
              </a:rPr>
              <a:t>use me as last resort</a:t>
            </a:r>
            <a:endParaRPr lang="en-US" dirty="0" smtClean="0"/>
          </a:p>
        </p:txBody>
      </p:sp>
      <p:pic>
        <p:nvPicPr>
          <p:cNvPr id="2057" name="Picture 9" descr="C:\Users\Matt\AppData\Local\Microsoft\Windows\Temporary Internet Files\Content.IE5\KDC84U8B\MP900178564[1].jpg"/>
          <p:cNvPicPr>
            <a:picLocks noChangeAspect="1" noChangeArrowheads="1"/>
          </p:cNvPicPr>
          <p:nvPr/>
        </p:nvPicPr>
        <p:blipFill>
          <a:blip r:embed="rId3" cstate="print"/>
          <a:srcRect/>
          <a:stretch>
            <a:fillRect/>
          </a:stretch>
        </p:blipFill>
        <p:spPr bwMode="auto">
          <a:xfrm>
            <a:off x="3009900" y="4626684"/>
            <a:ext cx="3124200" cy="2072386"/>
          </a:xfrm>
          <a:prstGeom prst="rect">
            <a:avLst/>
          </a:prstGeom>
          <a:noFill/>
        </p:spPr>
      </p:pic>
    </p:spTree>
    <p:extLst>
      <p:ext uri="{BB962C8B-B14F-4D97-AF65-F5344CB8AC3E}">
        <p14:creationId xmlns:p14="http://schemas.microsoft.com/office/powerpoint/2010/main" val="2058860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fontScale="90000"/>
          </a:bodyPr>
          <a:lstStyle/>
          <a:p>
            <a:r>
              <a:rPr lang="en-US" dirty="0"/>
              <a:t>Software </a:t>
            </a:r>
            <a:r>
              <a:rPr lang="en-US" dirty="0" smtClean="0"/>
              <a:t>Engineering Defined</a:t>
            </a:r>
            <a:endParaRPr lang="en-US" dirty="0"/>
          </a:p>
        </p:txBody>
      </p:sp>
      <p:sp>
        <p:nvSpPr>
          <p:cNvPr id="151555" name="Rectangle 3"/>
          <p:cNvSpPr>
            <a:spLocks noGrp="1" noChangeArrowheads="1"/>
          </p:cNvSpPr>
          <p:nvPr>
            <p:ph sz="quarter" idx="1"/>
          </p:nvPr>
        </p:nvSpPr>
        <p:spPr>
          <a:xfrm>
            <a:off x="457200" y="1719263"/>
            <a:ext cx="8686800" cy="4833937"/>
          </a:xfrm>
        </p:spPr>
        <p:txBody>
          <a:bodyPr/>
          <a:lstStyle/>
          <a:p>
            <a:r>
              <a:rPr lang="en-US" dirty="0" smtClean="0">
                <a:solidFill>
                  <a:schemeClr val="tx1">
                    <a:alpha val="15000"/>
                  </a:schemeClr>
                </a:solidFill>
              </a:rPr>
              <a:t>[D]</a:t>
            </a:r>
            <a:r>
              <a:rPr lang="en-US" dirty="0" err="1" smtClean="0">
                <a:solidFill>
                  <a:schemeClr val="tx1">
                    <a:alpha val="15000"/>
                  </a:schemeClr>
                </a:solidFill>
              </a:rPr>
              <a:t>iscipline</a:t>
            </a:r>
            <a:r>
              <a:rPr lang="en-US" dirty="0" smtClean="0">
                <a:solidFill>
                  <a:schemeClr val="tx1">
                    <a:alpha val="15000"/>
                  </a:schemeClr>
                </a:solidFill>
              </a:rPr>
              <a:t> trying to </a:t>
            </a:r>
            <a:r>
              <a:rPr lang="en-US" dirty="0" smtClean="0">
                <a:solidFill>
                  <a:schemeClr val="accent3">
                    <a:alpha val="15000"/>
                  </a:schemeClr>
                </a:solidFill>
              </a:rPr>
              <a:t>produce software that is:</a:t>
            </a:r>
          </a:p>
          <a:p>
            <a:pPr lvl="1"/>
            <a:r>
              <a:rPr lang="en-US" dirty="0">
                <a:solidFill>
                  <a:schemeClr val="accent1">
                    <a:alpha val="15000"/>
                  </a:schemeClr>
                </a:solidFill>
              </a:rPr>
              <a:t>Free of any bugs</a:t>
            </a:r>
            <a:r>
              <a:rPr lang="en-US" dirty="0">
                <a:solidFill>
                  <a:schemeClr val="tx1">
                    <a:alpha val="15000"/>
                  </a:schemeClr>
                </a:solidFill>
              </a:rPr>
              <a:t>, defects, errors, or faults</a:t>
            </a:r>
          </a:p>
          <a:p>
            <a:pPr lvl="1"/>
            <a:r>
              <a:rPr lang="en-US" b="1" dirty="0">
                <a:effectLst>
                  <a:outerShdw blurRad="50800" dist="38100" dir="2700000" algn="tl" rotWithShape="0">
                    <a:prstClr val="black">
                      <a:alpha val="40000"/>
                    </a:prstClr>
                  </a:outerShdw>
                </a:effectLst>
              </a:rPr>
              <a:t>Delivered</a:t>
            </a:r>
            <a:r>
              <a:rPr lang="en-US" dirty="0" smtClean="0"/>
              <a:t> </a:t>
            </a:r>
            <a:r>
              <a:rPr lang="en-US" b="1" dirty="0">
                <a:solidFill>
                  <a:schemeClr val="accent1"/>
                </a:solidFill>
                <a:effectLst>
                  <a:outerShdw blurRad="50800" dist="38100" dir="2700000" algn="tl" rotWithShape="0">
                    <a:prstClr val="black">
                      <a:alpha val="40000"/>
                    </a:prstClr>
                  </a:outerShdw>
                </a:effectLst>
              </a:rPr>
              <a:t>on time &amp; within budget</a:t>
            </a:r>
          </a:p>
          <a:p>
            <a:pPr lvl="1"/>
            <a:r>
              <a:rPr lang="en-US" dirty="0" smtClean="0">
                <a:solidFill>
                  <a:schemeClr val="accent1">
                    <a:alpha val="15000"/>
                  </a:schemeClr>
                </a:solidFill>
              </a:rPr>
              <a:t>Satisfies the client</a:t>
            </a:r>
            <a:r>
              <a:rPr lang="en-US" dirty="0" smtClean="0">
                <a:solidFill>
                  <a:schemeClr val="tx1">
                    <a:alpha val="15000"/>
                  </a:schemeClr>
                </a:solidFill>
              </a:rPr>
              <a:t>’s needs</a:t>
            </a:r>
          </a:p>
          <a:p>
            <a:pPr lvl="1"/>
            <a:r>
              <a:rPr lang="en-US" dirty="0" smtClean="0">
                <a:solidFill>
                  <a:schemeClr val="tx1">
                    <a:alpha val="15000"/>
                  </a:schemeClr>
                </a:solidFill>
              </a:rPr>
              <a:t>Must</a:t>
            </a:r>
            <a:r>
              <a:rPr lang="en-US" dirty="0" smtClean="0">
                <a:solidFill>
                  <a:schemeClr val="tx1">
                    <a:alpha val="25000"/>
                  </a:schemeClr>
                </a:solidFill>
              </a:rPr>
              <a:t> </a:t>
            </a:r>
            <a:r>
              <a:rPr lang="en-US" dirty="0">
                <a:solidFill>
                  <a:schemeClr val="tx1">
                    <a:alpha val="15000"/>
                  </a:schemeClr>
                </a:solidFill>
              </a:rPr>
              <a:t>be</a:t>
            </a:r>
            <a:r>
              <a:rPr lang="en-US" dirty="0">
                <a:solidFill>
                  <a:schemeClr val="tx1">
                    <a:alpha val="25000"/>
                  </a:schemeClr>
                </a:solidFill>
              </a:rPr>
              <a:t> </a:t>
            </a:r>
            <a:r>
              <a:rPr lang="en-US" dirty="0">
                <a:solidFill>
                  <a:schemeClr val="accent1">
                    <a:alpha val="15000"/>
                  </a:schemeClr>
                </a:solidFill>
              </a:rPr>
              <a:t>easy to modify </a:t>
            </a:r>
          </a:p>
          <a:p>
            <a:pPr lvl="1"/>
            <a:r>
              <a:rPr lang="en-US" dirty="0">
                <a:solidFill>
                  <a:schemeClr val="accent1">
                    <a:alpha val="15000"/>
                  </a:schemeClr>
                </a:solidFill>
              </a:rPr>
              <a:t>Adaptable to changing needs </a:t>
            </a:r>
            <a:r>
              <a:rPr lang="en-US" dirty="0">
                <a:solidFill>
                  <a:schemeClr val="tx1">
                    <a:alpha val="15000"/>
                  </a:schemeClr>
                </a:solidFill>
              </a:rPr>
              <a:t>of the user</a:t>
            </a:r>
          </a:p>
          <a:p>
            <a:pPr lvl="1">
              <a:buNone/>
            </a:pPr>
            <a:endParaRPr lang="en-US" sz="2000" dirty="0" smtClean="0"/>
          </a:p>
          <a:p>
            <a:pPr>
              <a:buNone/>
            </a:pPr>
            <a:r>
              <a:rPr lang="en-US" sz="2000" dirty="0" smtClean="0">
                <a:solidFill>
                  <a:schemeClr val="tx1">
                    <a:lumMod val="65000"/>
                    <a:lumOff val="35000"/>
                    <a:alpha val="15000"/>
                  </a:schemeClr>
                </a:solidFill>
              </a:rPr>
              <a:t>(adapted from </a:t>
            </a:r>
            <a:r>
              <a:rPr lang="en-US" sz="2000" dirty="0" err="1" smtClean="0">
                <a:solidFill>
                  <a:schemeClr val="tx1">
                    <a:lumMod val="65000"/>
                    <a:lumOff val="35000"/>
                    <a:alpha val="15000"/>
                  </a:schemeClr>
                </a:solidFill>
              </a:rPr>
              <a:t>Schach</a:t>
            </a:r>
            <a:r>
              <a:rPr lang="en-US" sz="2000" dirty="0" smtClean="0">
                <a:solidFill>
                  <a:schemeClr val="tx1">
                    <a:lumMod val="65000"/>
                    <a:lumOff val="35000"/>
                    <a:alpha val="15000"/>
                  </a:schemeClr>
                </a:solidFill>
              </a:rPr>
              <a:t>, </a:t>
            </a:r>
            <a:r>
              <a:rPr lang="en-US" sz="2000" u="sng" dirty="0" smtClean="0">
                <a:solidFill>
                  <a:schemeClr val="tx1">
                    <a:lumMod val="65000"/>
                    <a:lumOff val="35000"/>
                    <a:alpha val="15000"/>
                  </a:schemeClr>
                </a:solidFill>
              </a:rPr>
              <a:t>Object-Oriented &amp; Classical Software Engineering</a:t>
            </a:r>
            <a:r>
              <a:rPr lang="en-US" sz="2000" dirty="0" smtClean="0">
                <a:solidFill>
                  <a:schemeClr val="tx1">
                    <a:lumMod val="65000"/>
                    <a:lumOff val="35000"/>
                    <a:alpha val="15000"/>
                  </a:schemeClr>
                </a:solidFill>
              </a:rPr>
              <a:t>, 2007)</a:t>
            </a:r>
          </a:p>
        </p:txBody>
      </p:sp>
    </p:spTree>
    <p:extLst>
      <p:ext uri="{BB962C8B-B14F-4D97-AF65-F5344CB8AC3E}">
        <p14:creationId xmlns:p14="http://schemas.microsoft.com/office/powerpoint/2010/main" val="33689051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fontScale="90000"/>
          </a:bodyPr>
          <a:lstStyle/>
          <a:p>
            <a:r>
              <a:rPr lang="en-US" dirty="0"/>
              <a:t>Software </a:t>
            </a:r>
            <a:r>
              <a:rPr lang="en-US" dirty="0" smtClean="0"/>
              <a:t>Engineering Defined</a:t>
            </a:r>
            <a:endParaRPr lang="en-US" dirty="0"/>
          </a:p>
        </p:txBody>
      </p:sp>
      <p:sp>
        <p:nvSpPr>
          <p:cNvPr id="151555" name="Rectangle 3"/>
          <p:cNvSpPr>
            <a:spLocks noGrp="1" noChangeArrowheads="1"/>
          </p:cNvSpPr>
          <p:nvPr>
            <p:ph sz="quarter" idx="1"/>
          </p:nvPr>
        </p:nvSpPr>
        <p:spPr>
          <a:xfrm>
            <a:off x="457200" y="1719263"/>
            <a:ext cx="8686800" cy="4833937"/>
          </a:xfrm>
        </p:spPr>
        <p:txBody>
          <a:bodyPr/>
          <a:lstStyle/>
          <a:p>
            <a:r>
              <a:rPr lang="en-US" dirty="0" smtClean="0">
                <a:solidFill>
                  <a:schemeClr val="tx1">
                    <a:alpha val="15000"/>
                  </a:schemeClr>
                </a:solidFill>
              </a:rPr>
              <a:t>[D]</a:t>
            </a:r>
            <a:r>
              <a:rPr lang="en-US" dirty="0" err="1" smtClean="0">
                <a:solidFill>
                  <a:schemeClr val="tx1">
                    <a:alpha val="15000"/>
                  </a:schemeClr>
                </a:solidFill>
              </a:rPr>
              <a:t>iscipline</a:t>
            </a:r>
            <a:r>
              <a:rPr lang="en-US" dirty="0" smtClean="0">
                <a:solidFill>
                  <a:schemeClr val="tx1">
                    <a:alpha val="15000"/>
                  </a:schemeClr>
                </a:solidFill>
              </a:rPr>
              <a:t> trying to </a:t>
            </a:r>
            <a:r>
              <a:rPr lang="en-US" dirty="0" smtClean="0">
                <a:solidFill>
                  <a:schemeClr val="accent3">
                    <a:alpha val="15000"/>
                  </a:schemeClr>
                </a:solidFill>
              </a:rPr>
              <a:t>produce software that is:</a:t>
            </a:r>
          </a:p>
          <a:p>
            <a:pPr lvl="1"/>
            <a:r>
              <a:rPr lang="en-US" dirty="0">
                <a:solidFill>
                  <a:schemeClr val="accent1">
                    <a:alpha val="15000"/>
                  </a:schemeClr>
                </a:solidFill>
              </a:rPr>
              <a:t>Free of any bugs</a:t>
            </a:r>
            <a:r>
              <a:rPr lang="en-US" dirty="0">
                <a:solidFill>
                  <a:schemeClr val="tx1">
                    <a:alpha val="15000"/>
                  </a:schemeClr>
                </a:solidFill>
              </a:rPr>
              <a:t>, defects, errors, or faults</a:t>
            </a:r>
          </a:p>
          <a:p>
            <a:pPr lvl="1"/>
            <a:r>
              <a:rPr lang="en-US" dirty="0">
                <a:solidFill>
                  <a:schemeClr val="tx1">
                    <a:alpha val="15000"/>
                  </a:schemeClr>
                </a:solidFill>
              </a:rPr>
              <a:t>Delivered</a:t>
            </a:r>
            <a:r>
              <a:rPr lang="en-US" dirty="0" smtClean="0"/>
              <a:t> </a:t>
            </a:r>
            <a:r>
              <a:rPr lang="en-US" dirty="0">
                <a:solidFill>
                  <a:schemeClr val="accent1">
                    <a:alpha val="15000"/>
                  </a:schemeClr>
                </a:solidFill>
              </a:rPr>
              <a:t>on time &amp; within budget</a:t>
            </a:r>
          </a:p>
          <a:p>
            <a:pPr lvl="1"/>
            <a:r>
              <a:rPr lang="en-US" b="1" dirty="0">
                <a:solidFill>
                  <a:schemeClr val="accent1"/>
                </a:solidFill>
                <a:effectLst>
                  <a:outerShdw blurRad="50800" dist="38100" dir="2700000" algn="tl" rotWithShape="0">
                    <a:prstClr val="black">
                      <a:alpha val="40000"/>
                    </a:prstClr>
                  </a:outerShdw>
                </a:effectLst>
              </a:rPr>
              <a:t>Satisfies the client</a:t>
            </a:r>
            <a:r>
              <a:rPr lang="en-US" b="1" dirty="0">
                <a:effectLst>
                  <a:outerShdw blurRad="50800" dist="38100" dir="2700000" algn="tl" rotWithShape="0">
                    <a:prstClr val="black">
                      <a:alpha val="40000"/>
                    </a:prstClr>
                  </a:outerShdw>
                </a:effectLst>
              </a:rPr>
              <a:t>’s</a:t>
            </a:r>
            <a:r>
              <a:rPr lang="en-US" dirty="0" smtClean="0">
                <a:solidFill>
                  <a:schemeClr val="tx1">
                    <a:alpha val="15000"/>
                  </a:schemeClr>
                </a:solidFill>
              </a:rPr>
              <a:t> </a:t>
            </a:r>
            <a:r>
              <a:rPr lang="en-US" b="1" dirty="0">
                <a:effectLst>
                  <a:outerShdw blurRad="50800" dist="38100" dir="2700000" algn="tl" rotWithShape="0">
                    <a:prstClr val="black">
                      <a:alpha val="40000"/>
                    </a:prstClr>
                  </a:outerShdw>
                </a:effectLst>
              </a:rPr>
              <a:t>needs</a:t>
            </a:r>
          </a:p>
          <a:p>
            <a:pPr lvl="1"/>
            <a:r>
              <a:rPr lang="en-US" dirty="0" smtClean="0">
                <a:solidFill>
                  <a:schemeClr val="tx1">
                    <a:alpha val="15000"/>
                  </a:schemeClr>
                </a:solidFill>
              </a:rPr>
              <a:t>Must</a:t>
            </a:r>
            <a:r>
              <a:rPr lang="en-US" dirty="0" smtClean="0">
                <a:solidFill>
                  <a:schemeClr val="tx1">
                    <a:alpha val="25000"/>
                  </a:schemeClr>
                </a:solidFill>
              </a:rPr>
              <a:t> </a:t>
            </a:r>
            <a:r>
              <a:rPr lang="en-US" dirty="0">
                <a:solidFill>
                  <a:schemeClr val="tx1">
                    <a:alpha val="15000"/>
                  </a:schemeClr>
                </a:solidFill>
              </a:rPr>
              <a:t>be</a:t>
            </a:r>
            <a:r>
              <a:rPr lang="en-US" dirty="0">
                <a:solidFill>
                  <a:schemeClr val="tx1">
                    <a:alpha val="25000"/>
                  </a:schemeClr>
                </a:solidFill>
              </a:rPr>
              <a:t> </a:t>
            </a:r>
            <a:r>
              <a:rPr lang="en-US" dirty="0">
                <a:solidFill>
                  <a:schemeClr val="accent1">
                    <a:alpha val="15000"/>
                  </a:schemeClr>
                </a:solidFill>
              </a:rPr>
              <a:t>easy to modify </a:t>
            </a:r>
          </a:p>
          <a:p>
            <a:pPr lvl="1"/>
            <a:r>
              <a:rPr lang="en-US" dirty="0">
                <a:solidFill>
                  <a:schemeClr val="accent1">
                    <a:alpha val="15000"/>
                  </a:schemeClr>
                </a:solidFill>
              </a:rPr>
              <a:t>Adaptable to changing needs </a:t>
            </a:r>
            <a:r>
              <a:rPr lang="en-US" dirty="0">
                <a:solidFill>
                  <a:schemeClr val="tx1">
                    <a:alpha val="15000"/>
                  </a:schemeClr>
                </a:solidFill>
              </a:rPr>
              <a:t>of the user</a:t>
            </a:r>
          </a:p>
          <a:p>
            <a:pPr lvl="1">
              <a:buNone/>
            </a:pPr>
            <a:endParaRPr lang="en-US" sz="2000" dirty="0" smtClean="0"/>
          </a:p>
          <a:p>
            <a:pPr>
              <a:buNone/>
            </a:pPr>
            <a:r>
              <a:rPr lang="en-US" sz="2000" dirty="0" smtClean="0">
                <a:solidFill>
                  <a:schemeClr val="tx1">
                    <a:lumMod val="65000"/>
                    <a:lumOff val="35000"/>
                    <a:alpha val="15000"/>
                  </a:schemeClr>
                </a:solidFill>
              </a:rPr>
              <a:t>(adapted from </a:t>
            </a:r>
            <a:r>
              <a:rPr lang="en-US" sz="2000" dirty="0" err="1" smtClean="0">
                <a:solidFill>
                  <a:schemeClr val="tx1">
                    <a:lumMod val="65000"/>
                    <a:lumOff val="35000"/>
                    <a:alpha val="15000"/>
                  </a:schemeClr>
                </a:solidFill>
              </a:rPr>
              <a:t>Schach</a:t>
            </a:r>
            <a:r>
              <a:rPr lang="en-US" sz="2000" dirty="0" smtClean="0">
                <a:solidFill>
                  <a:schemeClr val="tx1">
                    <a:lumMod val="65000"/>
                    <a:lumOff val="35000"/>
                    <a:alpha val="15000"/>
                  </a:schemeClr>
                </a:solidFill>
              </a:rPr>
              <a:t>, </a:t>
            </a:r>
            <a:r>
              <a:rPr lang="en-US" sz="2000" u="sng" dirty="0" smtClean="0">
                <a:solidFill>
                  <a:schemeClr val="tx1">
                    <a:lumMod val="65000"/>
                    <a:lumOff val="35000"/>
                    <a:alpha val="15000"/>
                  </a:schemeClr>
                </a:solidFill>
              </a:rPr>
              <a:t>Object-Oriented &amp; Classical Software Engineering</a:t>
            </a:r>
            <a:r>
              <a:rPr lang="en-US" sz="2000" dirty="0" smtClean="0">
                <a:solidFill>
                  <a:schemeClr val="tx1">
                    <a:lumMod val="65000"/>
                    <a:lumOff val="35000"/>
                    <a:alpha val="15000"/>
                  </a:schemeClr>
                </a:solidFill>
              </a:rPr>
              <a:t>, 2007)</a:t>
            </a:r>
          </a:p>
        </p:txBody>
      </p:sp>
    </p:spTree>
    <p:extLst>
      <p:ext uri="{BB962C8B-B14F-4D97-AF65-F5344CB8AC3E}">
        <p14:creationId xmlns:p14="http://schemas.microsoft.com/office/powerpoint/2010/main" val="30086534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“Satisfy the Client”</a:t>
            </a:r>
            <a:endParaRPr lang="en-US" dirty="0"/>
          </a:p>
        </p:txBody>
      </p:sp>
      <p:sp>
        <p:nvSpPr>
          <p:cNvPr id="3" name="Content Placeholder 2"/>
          <p:cNvSpPr>
            <a:spLocks noGrp="1"/>
          </p:cNvSpPr>
          <p:nvPr>
            <p:ph sz="quarter" idx="1"/>
          </p:nvPr>
        </p:nvSpPr>
        <p:spPr/>
        <p:txBody>
          <a:bodyPr/>
          <a:lstStyle/>
          <a:p>
            <a:pPr>
              <a:buNone/>
            </a:pPr>
            <a:r>
              <a:rPr lang="en-US" dirty="0" smtClean="0"/>
              <a:t>Customer’s </a:t>
            </a:r>
            <a:r>
              <a:rPr lang="en-US" dirty="0" smtClean="0">
                <a:solidFill>
                  <a:schemeClr val="accent3"/>
                </a:solidFill>
              </a:rPr>
              <a:t>ideas often interesting…</a:t>
            </a:r>
            <a:endParaRPr lang="en-US" dirty="0">
              <a:solidFill>
                <a:schemeClr val="accent3"/>
              </a:solidFill>
            </a:endParaRPr>
          </a:p>
        </p:txBody>
      </p:sp>
      <p:pic>
        <p:nvPicPr>
          <p:cNvPr id="4" name="Picture 3" descr="Untitled.png"/>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734568" y="2133600"/>
            <a:ext cx="8180832" cy="2578608"/>
          </a:xfrm>
          <a:prstGeom prst="rect">
            <a:avLst/>
          </a:prstGeom>
        </p:spPr>
      </p:pic>
    </p:spTree>
    <p:extLst>
      <p:ext uri="{BB962C8B-B14F-4D97-AF65-F5344CB8AC3E}">
        <p14:creationId xmlns:p14="http://schemas.microsoft.com/office/powerpoint/2010/main" val="2839808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0389161.cdn.cloudfiles.rackspacecloud.com/dyn/str_strip/337170.full.gi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4256" y="2302136"/>
            <a:ext cx="8181143" cy="26460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“Satisfy the Client”</a:t>
            </a:r>
            <a:endParaRPr lang="en-US" dirty="0"/>
          </a:p>
        </p:txBody>
      </p:sp>
      <p:sp>
        <p:nvSpPr>
          <p:cNvPr id="3" name="Content Placeholder 2"/>
          <p:cNvSpPr>
            <a:spLocks noGrp="1"/>
          </p:cNvSpPr>
          <p:nvPr>
            <p:ph sz="quarter" idx="1"/>
          </p:nvPr>
        </p:nvSpPr>
        <p:spPr/>
        <p:txBody>
          <a:bodyPr/>
          <a:lstStyle/>
          <a:p>
            <a:pPr>
              <a:buNone/>
            </a:pPr>
            <a:r>
              <a:rPr lang="en-US" dirty="0" smtClean="0"/>
              <a:t>Customer’s </a:t>
            </a:r>
            <a:r>
              <a:rPr lang="en-US" dirty="0" smtClean="0">
                <a:solidFill>
                  <a:schemeClr val="accent3"/>
                </a:solidFill>
              </a:rPr>
              <a:t>ideas often interesting…</a:t>
            </a:r>
            <a:endParaRPr lang="en-US" dirty="0">
              <a:solidFill>
                <a:schemeClr val="accent3"/>
              </a:solidFill>
            </a:endParaRPr>
          </a:p>
        </p:txBody>
      </p:sp>
    </p:spTree>
    <p:extLst>
      <p:ext uri="{BB962C8B-B14F-4D97-AF65-F5344CB8AC3E}">
        <p14:creationId xmlns:p14="http://schemas.microsoft.com/office/powerpoint/2010/main" val="18244390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Software Engineering Role</a:t>
            </a:r>
            <a:endParaRPr lang="en-US" dirty="0"/>
          </a:p>
        </p:txBody>
      </p:sp>
      <p:sp>
        <p:nvSpPr>
          <p:cNvPr id="3" name="Content Placeholder 2"/>
          <p:cNvSpPr>
            <a:spLocks noGrp="1"/>
          </p:cNvSpPr>
          <p:nvPr>
            <p:ph sz="quarter" idx="1"/>
          </p:nvPr>
        </p:nvSpPr>
        <p:spPr/>
        <p:txBody>
          <a:bodyPr>
            <a:noAutofit/>
          </a:bodyPr>
          <a:lstStyle/>
          <a:p>
            <a:pPr>
              <a:buNone/>
            </a:pPr>
            <a:r>
              <a:rPr lang="en-US" dirty="0" smtClean="0">
                <a:solidFill>
                  <a:schemeClr val="accent3"/>
                </a:solidFill>
              </a:rPr>
              <a:t>Enable communication between all parties:</a:t>
            </a:r>
          </a:p>
          <a:p>
            <a:pPr>
              <a:buNone/>
            </a:pPr>
            <a:endParaRPr lang="en-US" sz="2900" dirty="0" smtClean="0"/>
          </a:p>
          <a:p>
            <a:pPr lvl="1"/>
            <a:endParaRPr lang="en-US" sz="2900" dirty="0" smtClean="0"/>
          </a:p>
          <a:p>
            <a:pPr lvl="1"/>
            <a:endParaRPr lang="en-US" sz="2900" dirty="0" smtClean="0"/>
          </a:p>
          <a:p>
            <a:pPr lvl="1"/>
            <a:endParaRPr lang="en-US" sz="2900" dirty="0" smtClean="0"/>
          </a:p>
          <a:p>
            <a:pPr lvl="1"/>
            <a:endParaRPr lang="en-US" sz="2900" dirty="0" smtClean="0"/>
          </a:p>
          <a:p>
            <a:pPr lvl="1"/>
            <a:endParaRPr lang="en-US" sz="2900" dirty="0" smtClean="0"/>
          </a:p>
          <a:p>
            <a:pPr lvl="1">
              <a:buNone/>
            </a:pPr>
            <a:r>
              <a:rPr lang="en-US" sz="2900" dirty="0"/>
              <a:t/>
            </a:r>
            <a:br>
              <a:rPr lang="en-US" sz="2900" dirty="0"/>
            </a:br>
            <a:endParaRPr lang="en-US" sz="2900" dirty="0" smtClean="0"/>
          </a:p>
          <a:p>
            <a:pPr algn="ctr">
              <a:buNone/>
            </a:pPr>
            <a:r>
              <a:rPr lang="en-US" dirty="0" smtClean="0">
                <a:solidFill>
                  <a:schemeClr val="accent1"/>
                </a:solidFill>
              </a:rPr>
              <a:t>Knowledge Management </a:t>
            </a:r>
            <a:r>
              <a:rPr lang="en-US" dirty="0" smtClean="0">
                <a:solidFill>
                  <a:srgbClr val="000000"/>
                </a:solidFill>
              </a:rPr>
              <a:t>tools</a:t>
            </a:r>
          </a:p>
        </p:txBody>
      </p:sp>
      <p:pic>
        <p:nvPicPr>
          <p:cNvPr id="4" name="Picture 3"/>
          <p:cNvPicPr>
            <a:picLocks noChangeAspect="1"/>
          </p:cNvPicPr>
          <p:nvPr/>
        </p:nvPicPr>
        <p:blipFill>
          <a:blip r:embed="rId2"/>
          <a:stretch>
            <a:fillRect/>
          </a:stretch>
        </p:blipFill>
        <p:spPr>
          <a:xfrm>
            <a:off x="1676400" y="2110537"/>
            <a:ext cx="5715000" cy="4137863"/>
          </a:xfrm>
          <a:prstGeom prst="rect">
            <a:avLst/>
          </a:prstGeom>
        </p:spPr>
      </p:pic>
    </p:spTree>
    <p:extLst>
      <p:ext uri="{BB962C8B-B14F-4D97-AF65-F5344CB8AC3E}">
        <p14:creationId xmlns:p14="http://schemas.microsoft.com/office/powerpoint/2010/main" val="29063769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fontScale="90000"/>
          </a:bodyPr>
          <a:lstStyle/>
          <a:p>
            <a:r>
              <a:rPr lang="en-US" dirty="0"/>
              <a:t>Software </a:t>
            </a:r>
            <a:r>
              <a:rPr lang="en-US" dirty="0" smtClean="0"/>
              <a:t>Engineering Defined</a:t>
            </a:r>
            <a:endParaRPr lang="en-US" dirty="0"/>
          </a:p>
        </p:txBody>
      </p:sp>
      <p:sp>
        <p:nvSpPr>
          <p:cNvPr id="151555" name="Rectangle 3"/>
          <p:cNvSpPr>
            <a:spLocks noGrp="1" noChangeArrowheads="1"/>
          </p:cNvSpPr>
          <p:nvPr>
            <p:ph sz="quarter" idx="1"/>
          </p:nvPr>
        </p:nvSpPr>
        <p:spPr>
          <a:xfrm>
            <a:off x="457200" y="1719263"/>
            <a:ext cx="8686800" cy="4833937"/>
          </a:xfrm>
        </p:spPr>
        <p:txBody>
          <a:bodyPr/>
          <a:lstStyle/>
          <a:p>
            <a:r>
              <a:rPr lang="en-US" dirty="0" smtClean="0">
                <a:solidFill>
                  <a:schemeClr val="tx1">
                    <a:alpha val="15000"/>
                  </a:schemeClr>
                </a:solidFill>
              </a:rPr>
              <a:t>[D]</a:t>
            </a:r>
            <a:r>
              <a:rPr lang="en-US" dirty="0" err="1" smtClean="0">
                <a:solidFill>
                  <a:schemeClr val="tx1">
                    <a:alpha val="15000"/>
                  </a:schemeClr>
                </a:solidFill>
              </a:rPr>
              <a:t>iscipline</a:t>
            </a:r>
            <a:r>
              <a:rPr lang="en-US" dirty="0" smtClean="0">
                <a:solidFill>
                  <a:schemeClr val="tx1">
                    <a:alpha val="15000"/>
                  </a:schemeClr>
                </a:solidFill>
              </a:rPr>
              <a:t> trying to </a:t>
            </a:r>
            <a:r>
              <a:rPr lang="en-US" dirty="0" smtClean="0">
                <a:solidFill>
                  <a:schemeClr val="accent3">
                    <a:alpha val="15000"/>
                  </a:schemeClr>
                </a:solidFill>
              </a:rPr>
              <a:t>produce software that is:</a:t>
            </a:r>
          </a:p>
          <a:p>
            <a:pPr lvl="1"/>
            <a:r>
              <a:rPr lang="en-US" dirty="0">
                <a:solidFill>
                  <a:schemeClr val="accent1">
                    <a:alpha val="15000"/>
                  </a:schemeClr>
                </a:solidFill>
              </a:rPr>
              <a:t>Free of any bugs</a:t>
            </a:r>
            <a:r>
              <a:rPr lang="en-US" dirty="0">
                <a:solidFill>
                  <a:schemeClr val="tx1">
                    <a:alpha val="15000"/>
                  </a:schemeClr>
                </a:solidFill>
              </a:rPr>
              <a:t>, defects, errors, or faults</a:t>
            </a:r>
          </a:p>
          <a:p>
            <a:pPr lvl="1"/>
            <a:r>
              <a:rPr lang="en-US" dirty="0">
                <a:solidFill>
                  <a:schemeClr val="tx1">
                    <a:alpha val="15000"/>
                  </a:schemeClr>
                </a:solidFill>
              </a:rPr>
              <a:t>Delivered</a:t>
            </a:r>
            <a:r>
              <a:rPr lang="en-US" dirty="0" smtClean="0"/>
              <a:t> </a:t>
            </a:r>
            <a:r>
              <a:rPr lang="en-US" dirty="0">
                <a:solidFill>
                  <a:schemeClr val="accent1">
                    <a:alpha val="15000"/>
                  </a:schemeClr>
                </a:solidFill>
              </a:rPr>
              <a:t>on time &amp; within budget</a:t>
            </a:r>
          </a:p>
          <a:p>
            <a:pPr lvl="1"/>
            <a:r>
              <a:rPr lang="en-US" b="1" dirty="0">
                <a:solidFill>
                  <a:schemeClr val="accent1"/>
                </a:solidFill>
                <a:effectLst>
                  <a:outerShdw blurRad="50800" dist="38100" dir="2700000" algn="tl" rotWithShape="0">
                    <a:prstClr val="black">
                      <a:alpha val="40000"/>
                    </a:prstClr>
                  </a:outerShdw>
                </a:effectLst>
              </a:rPr>
              <a:t>Satisfies the client</a:t>
            </a:r>
            <a:r>
              <a:rPr lang="en-US" b="1" dirty="0">
                <a:effectLst>
                  <a:outerShdw blurRad="50800" dist="38100" dir="2700000" algn="tl" rotWithShape="0">
                    <a:prstClr val="black">
                      <a:alpha val="40000"/>
                    </a:prstClr>
                  </a:outerShdw>
                </a:effectLst>
              </a:rPr>
              <a:t>’s</a:t>
            </a:r>
            <a:r>
              <a:rPr lang="en-US" dirty="0" smtClean="0">
                <a:solidFill>
                  <a:schemeClr val="tx1">
                    <a:alpha val="15000"/>
                  </a:schemeClr>
                </a:solidFill>
              </a:rPr>
              <a:t> </a:t>
            </a:r>
            <a:r>
              <a:rPr lang="en-US" b="1" dirty="0">
                <a:effectLst>
                  <a:outerShdw blurRad="50800" dist="38100" dir="2700000" algn="tl" rotWithShape="0">
                    <a:prstClr val="black">
                      <a:alpha val="40000"/>
                    </a:prstClr>
                  </a:outerShdw>
                </a:effectLst>
              </a:rPr>
              <a:t>needs</a:t>
            </a:r>
          </a:p>
          <a:p>
            <a:pPr lvl="1"/>
            <a:r>
              <a:rPr lang="en-US" dirty="0" smtClean="0">
                <a:solidFill>
                  <a:schemeClr val="tx1">
                    <a:alpha val="15000"/>
                  </a:schemeClr>
                </a:solidFill>
              </a:rPr>
              <a:t>Must</a:t>
            </a:r>
            <a:r>
              <a:rPr lang="en-US" dirty="0" smtClean="0">
                <a:solidFill>
                  <a:schemeClr val="tx1">
                    <a:alpha val="25000"/>
                  </a:schemeClr>
                </a:solidFill>
              </a:rPr>
              <a:t> </a:t>
            </a:r>
            <a:r>
              <a:rPr lang="en-US" dirty="0">
                <a:solidFill>
                  <a:schemeClr val="tx1">
                    <a:alpha val="15000"/>
                  </a:schemeClr>
                </a:solidFill>
              </a:rPr>
              <a:t>be</a:t>
            </a:r>
            <a:r>
              <a:rPr lang="en-US" dirty="0">
                <a:solidFill>
                  <a:schemeClr val="tx1">
                    <a:alpha val="25000"/>
                  </a:schemeClr>
                </a:solidFill>
              </a:rPr>
              <a:t> </a:t>
            </a:r>
            <a:r>
              <a:rPr lang="en-US" dirty="0">
                <a:solidFill>
                  <a:schemeClr val="accent1">
                    <a:alpha val="15000"/>
                  </a:schemeClr>
                </a:solidFill>
              </a:rPr>
              <a:t>easy to modify </a:t>
            </a:r>
          </a:p>
          <a:p>
            <a:pPr lvl="1"/>
            <a:r>
              <a:rPr lang="en-US" dirty="0">
                <a:solidFill>
                  <a:schemeClr val="accent1">
                    <a:alpha val="15000"/>
                  </a:schemeClr>
                </a:solidFill>
              </a:rPr>
              <a:t>Adaptable to changing needs </a:t>
            </a:r>
            <a:r>
              <a:rPr lang="en-US" dirty="0">
                <a:solidFill>
                  <a:schemeClr val="tx1">
                    <a:alpha val="15000"/>
                  </a:schemeClr>
                </a:solidFill>
              </a:rPr>
              <a:t>of the user</a:t>
            </a:r>
          </a:p>
          <a:p>
            <a:pPr lvl="1">
              <a:buNone/>
            </a:pPr>
            <a:endParaRPr lang="en-US" sz="2000" dirty="0" smtClean="0"/>
          </a:p>
          <a:p>
            <a:pPr>
              <a:buNone/>
            </a:pPr>
            <a:r>
              <a:rPr lang="en-US" sz="2000" dirty="0" smtClean="0">
                <a:solidFill>
                  <a:schemeClr val="tx1">
                    <a:lumMod val="65000"/>
                    <a:lumOff val="35000"/>
                    <a:alpha val="15000"/>
                  </a:schemeClr>
                </a:solidFill>
              </a:rPr>
              <a:t>(adapted from </a:t>
            </a:r>
            <a:r>
              <a:rPr lang="en-US" sz="2000" dirty="0" err="1" smtClean="0">
                <a:solidFill>
                  <a:schemeClr val="tx1">
                    <a:lumMod val="65000"/>
                    <a:lumOff val="35000"/>
                    <a:alpha val="15000"/>
                  </a:schemeClr>
                </a:solidFill>
              </a:rPr>
              <a:t>Schach</a:t>
            </a:r>
            <a:r>
              <a:rPr lang="en-US" sz="2000" dirty="0" smtClean="0">
                <a:solidFill>
                  <a:schemeClr val="tx1">
                    <a:lumMod val="65000"/>
                    <a:lumOff val="35000"/>
                    <a:alpha val="15000"/>
                  </a:schemeClr>
                </a:solidFill>
              </a:rPr>
              <a:t>, </a:t>
            </a:r>
            <a:r>
              <a:rPr lang="en-US" sz="2000" u="sng" dirty="0" smtClean="0">
                <a:solidFill>
                  <a:schemeClr val="tx1">
                    <a:lumMod val="65000"/>
                    <a:lumOff val="35000"/>
                    <a:alpha val="15000"/>
                  </a:schemeClr>
                </a:solidFill>
              </a:rPr>
              <a:t>Object-Oriented &amp; Classical Software Engineering</a:t>
            </a:r>
            <a:r>
              <a:rPr lang="en-US" sz="2000" dirty="0" smtClean="0">
                <a:solidFill>
                  <a:schemeClr val="tx1">
                    <a:lumMod val="65000"/>
                    <a:lumOff val="35000"/>
                    <a:alpha val="15000"/>
                  </a:schemeClr>
                </a:solidFill>
              </a:rPr>
              <a:t>, 2007)</a:t>
            </a:r>
          </a:p>
        </p:txBody>
      </p:sp>
    </p:spTree>
    <p:extLst>
      <p:ext uri="{BB962C8B-B14F-4D97-AF65-F5344CB8AC3E}">
        <p14:creationId xmlns:p14="http://schemas.microsoft.com/office/powerpoint/2010/main" val="3342041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fontScale="90000"/>
          </a:bodyPr>
          <a:lstStyle/>
          <a:p>
            <a:r>
              <a:rPr lang="en-US" dirty="0"/>
              <a:t>Software </a:t>
            </a:r>
            <a:r>
              <a:rPr lang="en-US" dirty="0" smtClean="0"/>
              <a:t>Engineering Defined</a:t>
            </a:r>
            <a:endParaRPr lang="en-US" dirty="0"/>
          </a:p>
        </p:txBody>
      </p:sp>
      <p:sp>
        <p:nvSpPr>
          <p:cNvPr id="151555" name="Rectangle 3"/>
          <p:cNvSpPr>
            <a:spLocks noGrp="1" noChangeArrowheads="1"/>
          </p:cNvSpPr>
          <p:nvPr>
            <p:ph sz="quarter" idx="1"/>
          </p:nvPr>
        </p:nvSpPr>
        <p:spPr>
          <a:xfrm>
            <a:off x="457200" y="1719263"/>
            <a:ext cx="8686800" cy="4833937"/>
          </a:xfrm>
        </p:spPr>
        <p:txBody>
          <a:bodyPr/>
          <a:lstStyle/>
          <a:p>
            <a:r>
              <a:rPr lang="en-US" dirty="0" smtClean="0">
                <a:solidFill>
                  <a:schemeClr val="tx1">
                    <a:alpha val="15000"/>
                  </a:schemeClr>
                </a:solidFill>
              </a:rPr>
              <a:t>[D]</a:t>
            </a:r>
            <a:r>
              <a:rPr lang="en-US" dirty="0" err="1" smtClean="0">
                <a:solidFill>
                  <a:schemeClr val="tx1">
                    <a:alpha val="15000"/>
                  </a:schemeClr>
                </a:solidFill>
              </a:rPr>
              <a:t>iscipline</a:t>
            </a:r>
            <a:r>
              <a:rPr lang="en-US" dirty="0" smtClean="0">
                <a:solidFill>
                  <a:schemeClr val="tx1">
                    <a:alpha val="15000"/>
                  </a:schemeClr>
                </a:solidFill>
              </a:rPr>
              <a:t> trying to </a:t>
            </a:r>
            <a:r>
              <a:rPr lang="en-US" dirty="0" smtClean="0">
                <a:solidFill>
                  <a:schemeClr val="accent3">
                    <a:alpha val="15000"/>
                  </a:schemeClr>
                </a:solidFill>
              </a:rPr>
              <a:t>produce software that is:</a:t>
            </a:r>
          </a:p>
          <a:p>
            <a:pPr lvl="1"/>
            <a:r>
              <a:rPr lang="en-US" dirty="0">
                <a:solidFill>
                  <a:schemeClr val="accent1">
                    <a:alpha val="15000"/>
                  </a:schemeClr>
                </a:solidFill>
              </a:rPr>
              <a:t>Free of any bugs</a:t>
            </a:r>
            <a:r>
              <a:rPr lang="en-US" dirty="0">
                <a:solidFill>
                  <a:schemeClr val="tx1">
                    <a:alpha val="15000"/>
                  </a:schemeClr>
                </a:solidFill>
              </a:rPr>
              <a:t>, defects, errors, or faults</a:t>
            </a:r>
          </a:p>
          <a:p>
            <a:pPr lvl="1"/>
            <a:r>
              <a:rPr lang="en-US" dirty="0">
                <a:solidFill>
                  <a:schemeClr val="tx1">
                    <a:alpha val="15000"/>
                  </a:schemeClr>
                </a:solidFill>
              </a:rPr>
              <a:t>Delivered</a:t>
            </a:r>
            <a:r>
              <a:rPr lang="en-US" dirty="0" smtClean="0"/>
              <a:t> </a:t>
            </a:r>
            <a:r>
              <a:rPr lang="en-US" dirty="0">
                <a:solidFill>
                  <a:schemeClr val="accent1">
                    <a:alpha val="15000"/>
                  </a:schemeClr>
                </a:solidFill>
              </a:rPr>
              <a:t>on time &amp; within budget</a:t>
            </a:r>
          </a:p>
          <a:p>
            <a:pPr lvl="1"/>
            <a:r>
              <a:rPr lang="en-US" dirty="0">
                <a:solidFill>
                  <a:schemeClr val="accent1">
                    <a:alpha val="15000"/>
                  </a:schemeClr>
                </a:solidFill>
              </a:rPr>
              <a:t>Satisfies</a:t>
            </a:r>
            <a:r>
              <a:rPr lang="en-US" b="1" dirty="0">
                <a:solidFill>
                  <a:schemeClr val="accent1"/>
                </a:solidFill>
                <a:effectLst>
                  <a:outerShdw blurRad="50800" dist="38100" dir="2700000" algn="tl" rotWithShape="0">
                    <a:prstClr val="black">
                      <a:alpha val="40000"/>
                    </a:prstClr>
                  </a:outerShdw>
                </a:effectLst>
              </a:rPr>
              <a:t> </a:t>
            </a:r>
            <a:r>
              <a:rPr lang="en-US" dirty="0">
                <a:solidFill>
                  <a:schemeClr val="accent1">
                    <a:alpha val="15000"/>
                  </a:schemeClr>
                </a:solidFill>
              </a:rPr>
              <a:t>the client</a:t>
            </a:r>
            <a:r>
              <a:rPr lang="en-US" dirty="0">
                <a:solidFill>
                  <a:schemeClr val="tx1">
                    <a:alpha val="15000"/>
                  </a:schemeClr>
                </a:solidFill>
              </a:rPr>
              <a:t>’s</a:t>
            </a:r>
            <a:r>
              <a:rPr lang="en-US" dirty="0" smtClean="0">
                <a:solidFill>
                  <a:schemeClr val="tx1">
                    <a:alpha val="15000"/>
                  </a:schemeClr>
                </a:solidFill>
              </a:rPr>
              <a:t> </a:t>
            </a:r>
            <a:r>
              <a:rPr lang="en-US" dirty="0">
                <a:solidFill>
                  <a:schemeClr val="tx1">
                    <a:alpha val="15000"/>
                  </a:schemeClr>
                </a:solidFill>
              </a:rPr>
              <a:t>needs</a:t>
            </a:r>
          </a:p>
          <a:p>
            <a:pPr lvl="1"/>
            <a:r>
              <a:rPr lang="en-US" b="1" dirty="0">
                <a:effectLst>
                  <a:outerShdw blurRad="50800" dist="38100" dir="2700000" algn="tl" rotWithShape="0">
                    <a:prstClr val="black">
                      <a:alpha val="40000"/>
                    </a:prstClr>
                  </a:outerShdw>
                </a:effectLst>
              </a:rPr>
              <a:t>Must be</a:t>
            </a:r>
            <a:r>
              <a:rPr lang="en-US" dirty="0">
                <a:solidFill>
                  <a:schemeClr val="tx1">
                    <a:alpha val="25000"/>
                  </a:schemeClr>
                </a:solidFill>
              </a:rPr>
              <a:t> </a:t>
            </a:r>
            <a:r>
              <a:rPr lang="en-US" b="1" dirty="0">
                <a:solidFill>
                  <a:schemeClr val="accent1"/>
                </a:solidFill>
                <a:effectLst>
                  <a:outerShdw blurRad="50800" dist="38100" dir="2700000" algn="tl" rotWithShape="0">
                    <a:prstClr val="black">
                      <a:alpha val="40000"/>
                    </a:prstClr>
                  </a:outerShdw>
                </a:effectLst>
              </a:rPr>
              <a:t>easy to modify </a:t>
            </a:r>
          </a:p>
          <a:p>
            <a:pPr lvl="1"/>
            <a:r>
              <a:rPr lang="en-US" dirty="0">
                <a:solidFill>
                  <a:schemeClr val="accent1">
                    <a:alpha val="15000"/>
                  </a:schemeClr>
                </a:solidFill>
              </a:rPr>
              <a:t>Adaptable to changing needs </a:t>
            </a:r>
            <a:r>
              <a:rPr lang="en-US" dirty="0">
                <a:solidFill>
                  <a:schemeClr val="tx1">
                    <a:alpha val="15000"/>
                  </a:schemeClr>
                </a:solidFill>
              </a:rPr>
              <a:t>of the user</a:t>
            </a:r>
          </a:p>
          <a:p>
            <a:pPr lvl="1">
              <a:buNone/>
            </a:pPr>
            <a:endParaRPr lang="en-US" sz="2000" dirty="0" smtClean="0"/>
          </a:p>
          <a:p>
            <a:pPr>
              <a:buNone/>
            </a:pPr>
            <a:r>
              <a:rPr lang="en-US" sz="2000" dirty="0" smtClean="0">
                <a:solidFill>
                  <a:schemeClr val="tx1">
                    <a:lumMod val="65000"/>
                    <a:lumOff val="35000"/>
                    <a:alpha val="15000"/>
                  </a:schemeClr>
                </a:solidFill>
              </a:rPr>
              <a:t>(adapted from </a:t>
            </a:r>
            <a:r>
              <a:rPr lang="en-US" sz="2000" dirty="0" err="1" smtClean="0">
                <a:solidFill>
                  <a:schemeClr val="tx1">
                    <a:lumMod val="65000"/>
                    <a:lumOff val="35000"/>
                    <a:alpha val="15000"/>
                  </a:schemeClr>
                </a:solidFill>
              </a:rPr>
              <a:t>Schach</a:t>
            </a:r>
            <a:r>
              <a:rPr lang="en-US" sz="2000" dirty="0" smtClean="0">
                <a:solidFill>
                  <a:schemeClr val="tx1">
                    <a:lumMod val="65000"/>
                    <a:lumOff val="35000"/>
                    <a:alpha val="15000"/>
                  </a:schemeClr>
                </a:solidFill>
              </a:rPr>
              <a:t>, </a:t>
            </a:r>
            <a:r>
              <a:rPr lang="en-US" sz="2000" u="sng" dirty="0" smtClean="0">
                <a:solidFill>
                  <a:schemeClr val="tx1">
                    <a:lumMod val="65000"/>
                    <a:lumOff val="35000"/>
                    <a:alpha val="15000"/>
                  </a:schemeClr>
                </a:solidFill>
              </a:rPr>
              <a:t>Object-Oriented &amp; Classical Software Engineering</a:t>
            </a:r>
            <a:r>
              <a:rPr lang="en-US" sz="2000" dirty="0" smtClean="0">
                <a:solidFill>
                  <a:schemeClr val="tx1">
                    <a:lumMod val="65000"/>
                    <a:lumOff val="35000"/>
                    <a:alpha val="15000"/>
                  </a:schemeClr>
                </a:solidFill>
              </a:rPr>
              <a:t>, 2007)</a:t>
            </a:r>
          </a:p>
        </p:txBody>
      </p:sp>
    </p:spTree>
    <p:extLst>
      <p:ext uri="{BB962C8B-B14F-4D97-AF65-F5344CB8AC3E}">
        <p14:creationId xmlns:p14="http://schemas.microsoft.com/office/powerpoint/2010/main" val="37537097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To Modify”</a:t>
            </a:r>
            <a:endParaRPr lang="en-US" dirty="0"/>
          </a:p>
        </p:txBody>
      </p:sp>
      <p:pic>
        <p:nvPicPr>
          <p:cNvPr id="5" name="Content Placeholder 4"/>
          <p:cNvPicPr>
            <a:picLocks noGrp="1" noChangeAspect="1"/>
          </p:cNvPicPr>
          <p:nvPr>
            <p:ph sz="quarter" idx="1"/>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613557" y="1600200"/>
            <a:ext cx="8151581" cy="5105400"/>
          </a:xfrm>
        </p:spPr>
      </p:pic>
    </p:spTree>
    <p:extLst>
      <p:ext uri="{BB962C8B-B14F-4D97-AF65-F5344CB8AC3E}">
        <p14:creationId xmlns:p14="http://schemas.microsoft.com/office/powerpoint/2010/main" val="7118035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To Modify”</a:t>
            </a:r>
            <a:endParaRPr lang="en-US" dirty="0"/>
          </a:p>
        </p:txBody>
      </p:sp>
      <p:sp>
        <p:nvSpPr>
          <p:cNvPr id="15" name="Text Placeholder 14"/>
          <p:cNvSpPr>
            <a:spLocks noGrp="1"/>
          </p:cNvSpPr>
          <p:nvPr>
            <p:ph type="body" sz="quarter" idx="1"/>
          </p:nvPr>
        </p:nvSpPr>
        <p:spPr/>
        <p:txBody>
          <a:bodyPr/>
          <a:lstStyle/>
          <a:p>
            <a:r>
              <a:rPr lang="en-US" dirty="0" smtClean="0"/>
              <a:t>Cobol Code</a:t>
            </a:r>
            <a:endParaRPr lang="en-US" dirty="0"/>
          </a:p>
        </p:txBody>
      </p:sp>
      <p:pic>
        <p:nvPicPr>
          <p:cNvPr id="19" name="Content Placeholder 18" descr="COBOL-impact.png"/>
          <p:cNvPicPr>
            <a:picLocks noGrp="1" noChangeAspect="1"/>
          </p:cNvPicPr>
          <p:nvPr>
            <p:ph sz="quarter" idx="2"/>
          </p:nvPr>
        </p:nvPicPr>
        <p:blipFill>
          <a:blip r:embed="rId2">
            <a:extLst>
              <a:ext uri="{28A0092B-C50C-407E-A947-70E740481C1C}">
                <a14:useLocalDpi xmlns:a14="http://schemas.microsoft.com/office/drawing/2010/main"/>
              </a:ext>
            </a:extLst>
          </a:blip>
          <a:srcRect t="-4902" b="-4902"/>
          <a:stretch>
            <a:fillRect/>
          </a:stretch>
        </p:blipFill>
        <p:spPr>
          <a:prstGeom prst="rect">
            <a:avLst/>
          </a:prstGeom>
        </p:spPr>
      </p:pic>
    </p:spTree>
    <p:extLst>
      <p:ext uri="{BB962C8B-B14F-4D97-AF65-F5344CB8AC3E}">
        <p14:creationId xmlns:p14="http://schemas.microsoft.com/office/powerpoint/2010/main" val="6285677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To Modify”</a:t>
            </a:r>
            <a:endParaRPr lang="en-US" dirty="0"/>
          </a:p>
        </p:txBody>
      </p:sp>
      <p:pic>
        <p:nvPicPr>
          <p:cNvPr id="19" name="Content Placeholder 18" descr="COBOL-impact.png"/>
          <p:cNvPicPr>
            <a:picLocks noGrp="1" noChangeAspect="1"/>
          </p:cNvPicPr>
          <p:nvPr>
            <p:ph sz="quarter" idx="2"/>
          </p:nvPr>
        </p:nvPicPr>
        <p:blipFill>
          <a:blip r:embed="rId2">
            <a:extLst>
              <a:ext uri="{28A0092B-C50C-407E-A947-70E740481C1C}">
                <a14:useLocalDpi xmlns:a14="http://schemas.microsoft.com/office/drawing/2010/main"/>
              </a:ext>
            </a:extLst>
          </a:blip>
          <a:srcRect t="-4902" b="-4902"/>
          <a:stretch>
            <a:fillRect/>
          </a:stretch>
        </p:blipFill>
        <p:spPr>
          <a:prstGeom prst="rect">
            <a:avLst/>
          </a:prstGeom>
        </p:spPr>
      </p:pic>
      <p:sp>
        <p:nvSpPr>
          <p:cNvPr id="15" name="Text Placeholder 14"/>
          <p:cNvSpPr>
            <a:spLocks noGrp="1"/>
          </p:cNvSpPr>
          <p:nvPr>
            <p:ph type="body" sz="quarter" idx="1"/>
          </p:nvPr>
        </p:nvSpPr>
        <p:spPr/>
        <p:txBody>
          <a:bodyPr/>
          <a:lstStyle/>
          <a:p>
            <a:r>
              <a:rPr lang="en-US" dirty="0" smtClean="0"/>
              <a:t>Cobol Code</a:t>
            </a:r>
            <a:endParaRPr lang="en-US" dirty="0"/>
          </a:p>
        </p:txBody>
      </p:sp>
      <p:sp>
        <p:nvSpPr>
          <p:cNvPr id="5" name="Text Placeholder 4"/>
          <p:cNvSpPr>
            <a:spLocks noGrp="1"/>
          </p:cNvSpPr>
          <p:nvPr>
            <p:ph type="body" sz="quarter" idx="3"/>
          </p:nvPr>
        </p:nvSpPr>
        <p:spPr/>
        <p:txBody>
          <a:bodyPr/>
          <a:lstStyle/>
          <a:p>
            <a:r>
              <a:rPr lang="en-US" dirty="0" smtClean="0"/>
              <a:t>Cobol Programmers</a:t>
            </a:r>
            <a:endParaRPr lang="en-US" dirty="0"/>
          </a:p>
        </p:txBody>
      </p:sp>
      <p:pic>
        <p:nvPicPr>
          <p:cNvPr id="9" name="Content Placeholder 8" descr="Age-of-COBOL-programmers.png"/>
          <p:cNvPicPr>
            <a:picLocks noGrp="1" noChangeAspect="1"/>
          </p:cNvPicPr>
          <p:nvPr>
            <p:ph sz="quarter" idx="4"/>
          </p:nvPr>
        </p:nvPicPr>
        <p:blipFill>
          <a:blip r:embed="rId3">
            <a:extLst>
              <a:ext uri="{28A0092B-C50C-407E-A947-70E740481C1C}">
                <a14:useLocalDpi xmlns:a14="http://schemas.microsoft.com/office/drawing/2010/main"/>
              </a:ext>
            </a:extLst>
          </a:blip>
          <a:srcRect l="-4179" r="-4179"/>
          <a:stretch>
            <a:fillRect/>
          </a:stretch>
        </p:blipFill>
        <p:spPr>
          <a:prstGeom prst="rect">
            <a:avLst/>
          </a:prstGeom>
        </p:spPr>
      </p:pic>
    </p:spTree>
    <p:extLst>
      <p:ext uri="{BB962C8B-B14F-4D97-AF65-F5344CB8AC3E}">
        <p14:creationId xmlns:p14="http://schemas.microsoft.com/office/powerpoint/2010/main" val="38460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t>Attendance</a:t>
            </a:r>
          </a:p>
        </p:txBody>
      </p:sp>
      <p:sp>
        <p:nvSpPr>
          <p:cNvPr id="51203" name="Rectangle 3"/>
          <p:cNvSpPr>
            <a:spLocks noGrp="1" noChangeArrowheads="1"/>
          </p:cNvSpPr>
          <p:nvPr>
            <p:ph sz="quarter" idx="1"/>
          </p:nvPr>
        </p:nvSpPr>
        <p:spPr>
          <a:xfrm>
            <a:off x="457200" y="1719263"/>
            <a:ext cx="8534400" cy="4910137"/>
          </a:xfrm>
        </p:spPr>
        <p:txBody>
          <a:bodyPr>
            <a:normAutofit/>
          </a:bodyPr>
          <a:lstStyle/>
          <a:p>
            <a:r>
              <a:rPr lang="en-US" dirty="0" smtClean="0"/>
              <a:t>First job </a:t>
            </a:r>
            <a:r>
              <a:rPr lang="en-US" dirty="0"/>
              <a:t>usually </a:t>
            </a:r>
            <a:r>
              <a:rPr lang="en-US" dirty="0" smtClean="0">
                <a:solidFill>
                  <a:schemeClr val="accent3"/>
                </a:solidFill>
              </a:rPr>
              <a:t>includes 2 </a:t>
            </a:r>
            <a:r>
              <a:rPr lang="en-US" dirty="0">
                <a:solidFill>
                  <a:schemeClr val="accent3"/>
                </a:solidFill>
              </a:rPr>
              <a:t>weeks vacation</a:t>
            </a:r>
          </a:p>
          <a:p>
            <a:pPr lvl="1"/>
            <a:r>
              <a:rPr lang="en-US" dirty="0" smtClean="0"/>
              <a:t>We only have 6 weeks, </a:t>
            </a:r>
            <a:r>
              <a:rPr lang="en-US" dirty="0"/>
              <a:t>so </a:t>
            </a:r>
            <a:r>
              <a:rPr lang="en-US" dirty="0" smtClean="0">
                <a:solidFill>
                  <a:schemeClr val="accent1"/>
                </a:solidFill>
              </a:rPr>
              <a:t>need to attend all classes</a:t>
            </a:r>
            <a:endParaRPr lang="en-US" dirty="0">
              <a:solidFill>
                <a:schemeClr val="accent1"/>
              </a:solidFill>
            </a:endParaRPr>
          </a:p>
          <a:p>
            <a:r>
              <a:rPr lang="en-US" b="1" i="1" u="sng" dirty="0" smtClean="0">
                <a:solidFill>
                  <a:schemeClr val="accent3"/>
                </a:solidFill>
              </a:rPr>
              <a:t>Excused</a:t>
            </a:r>
            <a:r>
              <a:rPr lang="en-US" dirty="0" smtClean="0">
                <a:solidFill>
                  <a:schemeClr val="accent3"/>
                </a:solidFill>
              </a:rPr>
              <a:t> absences are</a:t>
            </a:r>
            <a:r>
              <a:rPr lang="mr-IN" dirty="0" smtClean="0">
                <a:solidFill>
                  <a:schemeClr val="accent3"/>
                </a:solidFill>
              </a:rPr>
              <a:t>…</a:t>
            </a:r>
            <a:r>
              <a:rPr lang="en-US" dirty="0" smtClean="0">
                <a:solidFill>
                  <a:schemeClr val="accent3"/>
                </a:solidFill>
              </a:rPr>
              <a:t> excused</a:t>
            </a:r>
            <a:r>
              <a:rPr lang="en-US" dirty="0" smtClean="0"/>
              <a:t>; do not infect class</a:t>
            </a:r>
            <a:endParaRPr lang="en-US" dirty="0"/>
          </a:p>
          <a:p>
            <a:pPr lvl="1"/>
            <a:r>
              <a:rPr lang="en-US" dirty="0" smtClean="0"/>
              <a:t>But each </a:t>
            </a:r>
            <a:r>
              <a:rPr lang="en-US" b="1" u="sng" dirty="0" smtClean="0">
                <a:solidFill>
                  <a:schemeClr val="accent1"/>
                </a:solidFill>
              </a:rPr>
              <a:t>unexcused</a:t>
            </a:r>
            <a:r>
              <a:rPr lang="en-US" dirty="0" smtClean="0">
                <a:solidFill>
                  <a:schemeClr val="accent1"/>
                </a:solidFill>
              </a:rPr>
              <a:t> </a:t>
            </a:r>
            <a:r>
              <a:rPr lang="en-US" dirty="0">
                <a:solidFill>
                  <a:schemeClr val="accent1"/>
                </a:solidFill>
              </a:rPr>
              <a:t>absences </a:t>
            </a:r>
            <a:r>
              <a:rPr lang="en-US" dirty="0" smtClean="0">
                <a:solidFill>
                  <a:schemeClr val="accent1"/>
                </a:solidFill>
                <a:sym typeface="Wingdings" pitchFamily="2" charset="2"/>
              </a:rPr>
              <a:t>reduces grade one-step</a:t>
            </a:r>
            <a:endParaRPr lang="en-US" dirty="0">
              <a:solidFill>
                <a:schemeClr val="accent1"/>
              </a:solidFill>
              <a:sym typeface="Wingdings" pitchFamily="2" charset="2"/>
            </a:endParaRPr>
          </a:p>
          <a:p>
            <a:pPr lvl="1"/>
            <a:r>
              <a:rPr lang="en-US" dirty="0" smtClean="0">
                <a:solidFill>
                  <a:schemeClr val="accent1"/>
                </a:solidFill>
              </a:rPr>
              <a:t>Not fair to group </a:t>
            </a:r>
            <a:r>
              <a:rPr lang="en-US" dirty="0" smtClean="0"/>
              <a:t>if you always miss work time</a:t>
            </a:r>
          </a:p>
          <a:p>
            <a:pPr lvl="1"/>
            <a:r>
              <a:rPr lang="en-US" dirty="0" smtClean="0"/>
              <a:t>Impolitic to show up boss; </a:t>
            </a:r>
            <a:r>
              <a:rPr lang="en-US" dirty="0" smtClean="0">
                <a:solidFill>
                  <a:schemeClr val="accent1"/>
                </a:solidFill>
              </a:rPr>
              <a:t>2 tardy arrivals = absence</a:t>
            </a:r>
            <a:endParaRPr lang="en-US" dirty="0">
              <a:solidFill>
                <a:schemeClr val="accent1"/>
              </a:solidFill>
            </a:endParaRPr>
          </a:p>
          <a:p>
            <a:r>
              <a:rPr lang="en-US" dirty="0">
                <a:solidFill>
                  <a:schemeClr val="accent3"/>
                </a:solidFill>
              </a:rPr>
              <a:t>Attendance is still mandatory</a:t>
            </a:r>
          </a:p>
          <a:p>
            <a:pPr lvl="1"/>
            <a:r>
              <a:rPr lang="en-US" dirty="0" smtClean="0">
                <a:solidFill>
                  <a:schemeClr val="accent1"/>
                </a:solidFill>
              </a:rPr>
              <a:t>Talk </a:t>
            </a:r>
            <a:r>
              <a:rPr lang="en-US" dirty="0">
                <a:solidFill>
                  <a:schemeClr val="accent1"/>
                </a:solidFill>
              </a:rPr>
              <a:t>to me </a:t>
            </a:r>
            <a:r>
              <a:rPr lang="en-US" dirty="0" smtClean="0">
                <a:solidFill>
                  <a:schemeClr val="accent1"/>
                </a:solidFill>
              </a:rPr>
              <a:t>as soon as you know </a:t>
            </a:r>
            <a:r>
              <a:rPr lang="en-US" dirty="0" smtClean="0"/>
              <a:t>you must miss a class</a:t>
            </a:r>
            <a:endParaRPr lang="en-US" dirty="0"/>
          </a:p>
          <a:p>
            <a:pPr lvl="1"/>
            <a:r>
              <a:rPr lang="en-US" b="1" i="1" u="sng" dirty="0">
                <a:solidFill>
                  <a:srgbClr val="7030A0"/>
                </a:solidFill>
                <a:effectLst>
                  <a:outerShdw blurRad="38100" dist="38100" dir="2700000" algn="tl">
                    <a:srgbClr val="000000">
                      <a:alpha val="43137"/>
                    </a:srgbClr>
                  </a:outerShdw>
                </a:effectLst>
              </a:rPr>
              <a:t>You</a:t>
            </a:r>
            <a:r>
              <a:rPr lang="en-US" dirty="0">
                <a:solidFill>
                  <a:srgbClr val="7030A0"/>
                </a:solidFill>
                <a:effectLst>
                  <a:outerShdw blurRad="38100" dist="38100" dir="2700000" algn="tl">
                    <a:srgbClr val="000000">
                      <a:alpha val="43137"/>
                    </a:srgbClr>
                  </a:outerShdw>
                </a:effectLst>
              </a:rPr>
              <a:t> are responsible for every class</a:t>
            </a:r>
          </a:p>
        </p:txBody>
      </p:sp>
    </p:spTree>
    <p:extLst>
      <p:ext uri="{BB962C8B-B14F-4D97-AF65-F5344CB8AC3E}">
        <p14:creationId xmlns:p14="http://schemas.microsoft.com/office/powerpoint/2010/main" val="5253955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Engineering Role</a:t>
            </a:r>
            <a:endParaRPr lang="en-US" dirty="0"/>
          </a:p>
        </p:txBody>
      </p:sp>
      <p:sp>
        <p:nvSpPr>
          <p:cNvPr id="3" name="Content Placeholder 2"/>
          <p:cNvSpPr>
            <a:spLocks noGrp="1"/>
          </p:cNvSpPr>
          <p:nvPr>
            <p:ph sz="quarter" idx="1"/>
          </p:nvPr>
        </p:nvSpPr>
        <p:spPr/>
        <p:txBody>
          <a:bodyPr>
            <a:noAutofit/>
          </a:bodyPr>
          <a:lstStyle/>
          <a:p>
            <a:pPr>
              <a:buNone/>
            </a:pPr>
            <a:r>
              <a:rPr lang="en-US" dirty="0" smtClean="0">
                <a:solidFill>
                  <a:schemeClr val="accent3"/>
                </a:solidFill>
              </a:rPr>
              <a:t>Develop ways to communicate what the code does:</a:t>
            </a:r>
            <a:endParaRPr lang="en-US" dirty="0" smtClean="0"/>
          </a:p>
          <a:p>
            <a:pPr lvl="1"/>
            <a:endParaRPr lang="en-US" sz="2900" dirty="0" smtClean="0"/>
          </a:p>
          <a:p>
            <a:pPr lvl="1"/>
            <a:endParaRPr lang="en-US" sz="2900" dirty="0" smtClean="0"/>
          </a:p>
          <a:p>
            <a:pPr lvl="1"/>
            <a:endParaRPr lang="en-US" sz="2900" dirty="0" smtClean="0"/>
          </a:p>
          <a:p>
            <a:pPr lvl="1"/>
            <a:endParaRPr lang="en-US" sz="2900" dirty="0" smtClean="0"/>
          </a:p>
          <a:p>
            <a:pPr lvl="1">
              <a:buNone/>
            </a:pPr>
            <a:endParaRPr lang="en-US" sz="2900" dirty="0" smtClean="0"/>
          </a:p>
          <a:p>
            <a:pPr lvl="1">
              <a:buNone/>
            </a:pPr>
            <a:endParaRPr lang="en-US" sz="2900" dirty="0" smtClean="0"/>
          </a:p>
          <a:p>
            <a:pPr lvl="1">
              <a:buNone/>
            </a:pPr>
            <a:r>
              <a:rPr lang="en-US" sz="2900" dirty="0"/>
              <a:t/>
            </a:r>
            <a:br>
              <a:rPr lang="en-US" sz="2900" dirty="0"/>
            </a:br>
            <a:endParaRPr lang="en-US" sz="2900" dirty="0" smtClean="0"/>
          </a:p>
          <a:p>
            <a:pPr algn="ctr">
              <a:buNone/>
            </a:pPr>
            <a:r>
              <a:rPr lang="en-US" dirty="0" smtClean="0">
                <a:solidFill>
                  <a:schemeClr val="accent1"/>
                </a:solidFill>
              </a:rPr>
              <a:t>Software Designs and Code Management</a:t>
            </a:r>
            <a:endParaRPr lang="en-US" dirty="0" smtClean="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619966" y="2514600"/>
            <a:ext cx="8054188"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848330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fontScale="90000"/>
          </a:bodyPr>
          <a:lstStyle/>
          <a:p>
            <a:r>
              <a:rPr lang="en-US" dirty="0"/>
              <a:t>Software </a:t>
            </a:r>
            <a:r>
              <a:rPr lang="en-US" dirty="0" smtClean="0"/>
              <a:t>Engineering Defined</a:t>
            </a:r>
            <a:endParaRPr lang="en-US" dirty="0"/>
          </a:p>
        </p:txBody>
      </p:sp>
      <p:sp>
        <p:nvSpPr>
          <p:cNvPr id="151555" name="Rectangle 3"/>
          <p:cNvSpPr>
            <a:spLocks noGrp="1" noChangeArrowheads="1"/>
          </p:cNvSpPr>
          <p:nvPr>
            <p:ph sz="quarter" idx="1"/>
          </p:nvPr>
        </p:nvSpPr>
        <p:spPr>
          <a:xfrm>
            <a:off x="457200" y="1719263"/>
            <a:ext cx="8686800" cy="4833937"/>
          </a:xfrm>
        </p:spPr>
        <p:txBody>
          <a:bodyPr/>
          <a:lstStyle/>
          <a:p>
            <a:r>
              <a:rPr lang="en-US" dirty="0" smtClean="0">
                <a:solidFill>
                  <a:schemeClr val="tx1">
                    <a:alpha val="15000"/>
                  </a:schemeClr>
                </a:solidFill>
              </a:rPr>
              <a:t>[D]</a:t>
            </a:r>
            <a:r>
              <a:rPr lang="en-US" dirty="0" err="1" smtClean="0">
                <a:solidFill>
                  <a:schemeClr val="tx1">
                    <a:alpha val="15000"/>
                  </a:schemeClr>
                </a:solidFill>
              </a:rPr>
              <a:t>iscipline</a:t>
            </a:r>
            <a:r>
              <a:rPr lang="en-US" dirty="0" smtClean="0">
                <a:solidFill>
                  <a:schemeClr val="tx1">
                    <a:alpha val="15000"/>
                  </a:schemeClr>
                </a:solidFill>
              </a:rPr>
              <a:t> trying to </a:t>
            </a:r>
            <a:r>
              <a:rPr lang="en-US" dirty="0" smtClean="0">
                <a:solidFill>
                  <a:schemeClr val="accent3">
                    <a:alpha val="15000"/>
                  </a:schemeClr>
                </a:solidFill>
              </a:rPr>
              <a:t>produce software that is:</a:t>
            </a:r>
          </a:p>
          <a:p>
            <a:pPr lvl="1"/>
            <a:r>
              <a:rPr lang="en-US" dirty="0">
                <a:solidFill>
                  <a:schemeClr val="accent1">
                    <a:alpha val="15000"/>
                  </a:schemeClr>
                </a:solidFill>
              </a:rPr>
              <a:t>Free of any bugs</a:t>
            </a:r>
            <a:r>
              <a:rPr lang="en-US" dirty="0">
                <a:solidFill>
                  <a:schemeClr val="tx1">
                    <a:alpha val="15000"/>
                  </a:schemeClr>
                </a:solidFill>
              </a:rPr>
              <a:t>, defects, errors, or faults</a:t>
            </a:r>
          </a:p>
          <a:p>
            <a:pPr lvl="1"/>
            <a:r>
              <a:rPr lang="en-US" dirty="0">
                <a:solidFill>
                  <a:schemeClr val="tx1">
                    <a:alpha val="15000"/>
                  </a:schemeClr>
                </a:solidFill>
              </a:rPr>
              <a:t>Delivered</a:t>
            </a:r>
            <a:r>
              <a:rPr lang="en-US" dirty="0" smtClean="0"/>
              <a:t> </a:t>
            </a:r>
            <a:r>
              <a:rPr lang="en-US" dirty="0">
                <a:solidFill>
                  <a:schemeClr val="accent1">
                    <a:alpha val="15000"/>
                  </a:schemeClr>
                </a:solidFill>
              </a:rPr>
              <a:t>on time &amp; within budget</a:t>
            </a:r>
          </a:p>
          <a:p>
            <a:pPr lvl="1"/>
            <a:r>
              <a:rPr lang="en-US" dirty="0">
                <a:solidFill>
                  <a:schemeClr val="accent1">
                    <a:alpha val="15000"/>
                  </a:schemeClr>
                </a:solidFill>
              </a:rPr>
              <a:t>Satisfies</a:t>
            </a:r>
            <a:r>
              <a:rPr lang="en-US" b="1" dirty="0">
                <a:solidFill>
                  <a:schemeClr val="accent1"/>
                </a:solidFill>
                <a:effectLst>
                  <a:outerShdw blurRad="50800" dist="38100" dir="2700000" algn="tl" rotWithShape="0">
                    <a:prstClr val="black">
                      <a:alpha val="40000"/>
                    </a:prstClr>
                  </a:outerShdw>
                </a:effectLst>
              </a:rPr>
              <a:t> </a:t>
            </a:r>
            <a:r>
              <a:rPr lang="en-US" dirty="0">
                <a:solidFill>
                  <a:schemeClr val="accent1">
                    <a:alpha val="15000"/>
                  </a:schemeClr>
                </a:solidFill>
              </a:rPr>
              <a:t>the client</a:t>
            </a:r>
            <a:r>
              <a:rPr lang="en-US" dirty="0">
                <a:solidFill>
                  <a:schemeClr val="tx1">
                    <a:alpha val="15000"/>
                  </a:schemeClr>
                </a:solidFill>
              </a:rPr>
              <a:t>’s</a:t>
            </a:r>
            <a:r>
              <a:rPr lang="en-US" dirty="0" smtClean="0">
                <a:solidFill>
                  <a:schemeClr val="tx1">
                    <a:alpha val="15000"/>
                  </a:schemeClr>
                </a:solidFill>
              </a:rPr>
              <a:t> </a:t>
            </a:r>
            <a:r>
              <a:rPr lang="en-US" dirty="0">
                <a:solidFill>
                  <a:schemeClr val="tx1">
                    <a:alpha val="15000"/>
                  </a:schemeClr>
                </a:solidFill>
              </a:rPr>
              <a:t>needs</a:t>
            </a:r>
          </a:p>
          <a:p>
            <a:pPr lvl="1"/>
            <a:r>
              <a:rPr lang="en-US" dirty="0">
                <a:solidFill>
                  <a:schemeClr val="tx1">
                    <a:alpha val="15000"/>
                  </a:schemeClr>
                </a:solidFill>
              </a:rPr>
              <a:t>Must be </a:t>
            </a:r>
            <a:r>
              <a:rPr lang="en-US" dirty="0">
                <a:solidFill>
                  <a:schemeClr val="accent1">
                    <a:alpha val="15000"/>
                  </a:schemeClr>
                </a:solidFill>
              </a:rPr>
              <a:t>easy to modify </a:t>
            </a:r>
          </a:p>
          <a:p>
            <a:pPr lvl="1"/>
            <a:r>
              <a:rPr lang="en-US" b="1" dirty="0">
                <a:solidFill>
                  <a:schemeClr val="accent1"/>
                </a:solidFill>
                <a:effectLst>
                  <a:outerShdw blurRad="50800" dist="38100" dir="2700000" algn="tl" rotWithShape="0">
                    <a:prstClr val="black">
                      <a:alpha val="40000"/>
                    </a:prstClr>
                  </a:outerShdw>
                </a:effectLst>
              </a:rPr>
              <a:t>Adaptable to changing needs </a:t>
            </a:r>
            <a:r>
              <a:rPr lang="en-US" b="1" dirty="0">
                <a:effectLst>
                  <a:outerShdw blurRad="50800" dist="38100" dir="2700000" algn="tl" rotWithShape="0">
                    <a:prstClr val="black">
                      <a:alpha val="40000"/>
                    </a:prstClr>
                  </a:outerShdw>
                </a:effectLst>
              </a:rPr>
              <a:t>of the user</a:t>
            </a:r>
          </a:p>
          <a:p>
            <a:pPr lvl="1">
              <a:buNone/>
            </a:pPr>
            <a:endParaRPr lang="en-US" sz="2000" dirty="0" smtClean="0"/>
          </a:p>
          <a:p>
            <a:pPr>
              <a:buNone/>
            </a:pPr>
            <a:r>
              <a:rPr lang="en-US" sz="2000" dirty="0" smtClean="0">
                <a:solidFill>
                  <a:schemeClr val="tx1">
                    <a:lumMod val="65000"/>
                    <a:lumOff val="35000"/>
                    <a:alpha val="15000"/>
                  </a:schemeClr>
                </a:solidFill>
              </a:rPr>
              <a:t>(adapted from </a:t>
            </a:r>
            <a:r>
              <a:rPr lang="en-US" sz="2000" dirty="0" err="1" smtClean="0">
                <a:solidFill>
                  <a:schemeClr val="tx1">
                    <a:lumMod val="65000"/>
                    <a:lumOff val="35000"/>
                    <a:alpha val="15000"/>
                  </a:schemeClr>
                </a:solidFill>
              </a:rPr>
              <a:t>Schach</a:t>
            </a:r>
            <a:r>
              <a:rPr lang="en-US" sz="2000" dirty="0" smtClean="0">
                <a:solidFill>
                  <a:schemeClr val="tx1">
                    <a:lumMod val="65000"/>
                    <a:lumOff val="35000"/>
                    <a:alpha val="15000"/>
                  </a:schemeClr>
                </a:solidFill>
              </a:rPr>
              <a:t>, </a:t>
            </a:r>
            <a:r>
              <a:rPr lang="en-US" sz="2000" u="sng" dirty="0" smtClean="0">
                <a:solidFill>
                  <a:schemeClr val="tx1">
                    <a:lumMod val="65000"/>
                    <a:lumOff val="35000"/>
                    <a:alpha val="15000"/>
                  </a:schemeClr>
                </a:solidFill>
              </a:rPr>
              <a:t>Object-Oriented &amp; Classical Software Engineering</a:t>
            </a:r>
            <a:r>
              <a:rPr lang="en-US" sz="2000" dirty="0" smtClean="0">
                <a:solidFill>
                  <a:schemeClr val="tx1">
                    <a:lumMod val="65000"/>
                    <a:lumOff val="35000"/>
                    <a:alpha val="15000"/>
                  </a:schemeClr>
                </a:solidFill>
              </a:rPr>
              <a:t>, 2007)</a:t>
            </a:r>
          </a:p>
        </p:txBody>
      </p:sp>
    </p:spTree>
    <p:extLst>
      <p:ext uri="{BB962C8B-B14F-4D97-AF65-F5344CB8AC3E}">
        <p14:creationId xmlns:p14="http://schemas.microsoft.com/office/powerpoint/2010/main" val="21745577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“Adaptable to Chang[e]”</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a:ext>
            </a:extLst>
          </a:blip>
          <a:srcRect l="-13956" r="-13956"/>
          <a:stretch>
            <a:fillRect/>
          </a:stretch>
        </p:blipFill>
        <p:spPr/>
      </p:pic>
    </p:spTree>
    <p:extLst>
      <p:ext uri="{BB962C8B-B14F-4D97-AF65-F5344CB8AC3E}">
        <p14:creationId xmlns:p14="http://schemas.microsoft.com/office/powerpoint/2010/main" val="39585357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“Adaptable to Chang[e]”</a:t>
            </a:r>
            <a:endParaRPr lang="en-US" dirty="0"/>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613557" y="1600200"/>
            <a:ext cx="8151581" cy="5105400"/>
          </a:xfrm>
        </p:spPr>
      </p:pic>
    </p:spTree>
    <p:extLst>
      <p:ext uri="{BB962C8B-B14F-4D97-AF65-F5344CB8AC3E}">
        <p14:creationId xmlns:p14="http://schemas.microsoft.com/office/powerpoint/2010/main" val="32322453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“Adaptable to Change”</a:t>
            </a:r>
            <a:endParaRPr lang="en-US" dirty="0"/>
          </a:p>
        </p:txBody>
      </p:sp>
      <p:pic>
        <p:nvPicPr>
          <p:cNvPr id="7" name="Content Placeholder 6"/>
          <p:cNvPicPr>
            <a:picLocks noGrp="1" noChangeAspect="1"/>
          </p:cNvPicPr>
          <p:nvPr>
            <p:ph sz="quarter" idx="1"/>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798636" y="3243546"/>
            <a:ext cx="6318652" cy="414054"/>
          </a:xfr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tretch>
            <a:fillRect/>
          </a:stretch>
        </p:blipFill>
        <p:spPr>
          <a:xfrm>
            <a:off x="692426" y="1676400"/>
            <a:ext cx="7839396" cy="1676400"/>
          </a:xfrm>
          <a:prstGeom prst="rect">
            <a:avLst/>
          </a:prstGeom>
        </p:spPr>
      </p:pic>
      <p:pic>
        <p:nvPicPr>
          <p:cNvPr id="10" name="Picture 9" descr="146957-8086-chip_b.png"/>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5800" y="3886200"/>
            <a:ext cx="7620000" cy="2405567"/>
          </a:xfrm>
          <a:prstGeom prst="rect">
            <a:avLst/>
          </a:prstGeom>
        </p:spPr>
      </p:pic>
    </p:spTree>
    <p:extLst>
      <p:ext uri="{BB962C8B-B14F-4D97-AF65-F5344CB8AC3E}">
        <p14:creationId xmlns:p14="http://schemas.microsoft.com/office/powerpoint/2010/main" val="11122726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 Role</a:t>
            </a:r>
            <a:endParaRPr lang="en-US" dirty="0"/>
          </a:p>
        </p:txBody>
      </p:sp>
      <p:sp>
        <p:nvSpPr>
          <p:cNvPr id="3" name="Content Placeholder 2"/>
          <p:cNvSpPr>
            <a:spLocks noGrp="1"/>
          </p:cNvSpPr>
          <p:nvPr>
            <p:ph sz="quarter" idx="1"/>
          </p:nvPr>
        </p:nvSpPr>
        <p:spPr/>
        <p:txBody>
          <a:bodyPr/>
          <a:lstStyle/>
          <a:p>
            <a:r>
              <a:rPr lang="en-US" dirty="0" smtClean="0"/>
              <a:t>Select </a:t>
            </a:r>
            <a:r>
              <a:rPr lang="en-US" dirty="0" smtClean="0">
                <a:solidFill>
                  <a:schemeClr val="accent3"/>
                </a:solidFill>
              </a:rPr>
              <a:t>long-term management approaches</a:t>
            </a:r>
          </a:p>
          <a:p>
            <a:endParaRPr lang="en-US" dirty="0">
              <a:solidFill>
                <a:schemeClr val="accent3"/>
              </a:solidFill>
            </a:endParaRPr>
          </a:p>
          <a:p>
            <a:endParaRPr lang="en-US" dirty="0" smtClean="0">
              <a:solidFill>
                <a:schemeClr val="accent3"/>
              </a:solidFill>
            </a:endParaRPr>
          </a:p>
          <a:p>
            <a:endParaRPr lang="en-US" dirty="0">
              <a:solidFill>
                <a:schemeClr val="accent3"/>
              </a:solidFill>
            </a:endParaRPr>
          </a:p>
          <a:p>
            <a:endParaRPr lang="en-US" dirty="0" smtClean="0">
              <a:solidFill>
                <a:schemeClr val="accent3"/>
              </a:solidFill>
            </a:endParaRPr>
          </a:p>
          <a:p>
            <a:endParaRPr lang="en-US" dirty="0">
              <a:solidFill>
                <a:schemeClr val="accent3"/>
              </a:solidFill>
            </a:endParaRPr>
          </a:p>
          <a:p>
            <a:endParaRPr lang="en-US" dirty="0" smtClean="0">
              <a:solidFill>
                <a:schemeClr val="accent3"/>
              </a:solidFill>
            </a:endParaRPr>
          </a:p>
          <a:p>
            <a:endParaRPr lang="en-US" dirty="0">
              <a:solidFill>
                <a:schemeClr val="accent3"/>
              </a:solidFill>
            </a:endParaRPr>
          </a:p>
          <a:p>
            <a:pPr marL="0" indent="0" algn="ctr">
              <a:buNone/>
            </a:pPr>
            <a:r>
              <a:rPr lang="en-US" dirty="0" smtClean="0">
                <a:solidFill>
                  <a:schemeClr val="accent3"/>
                </a:solidFill>
              </a:rPr>
              <a:t>Software Lifecycle </a:t>
            </a:r>
            <a:r>
              <a:rPr lang="en-US" dirty="0" smtClean="0"/>
              <a:t>and Project Management</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2436824" y="2057400"/>
            <a:ext cx="4114565" cy="3962400"/>
          </a:xfrm>
          <a:prstGeom prst="rect">
            <a:avLst/>
          </a:prstGeom>
        </p:spPr>
      </p:pic>
    </p:spTree>
    <p:extLst>
      <p:ext uri="{BB962C8B-B14F-4D97-AF65-F5344CB8AC3E}">
        <p14:creationId xmlns:p14="http://schemas.microsoft.com/office/powerpoint/2010/main" val="2380462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Programming is Important</a:t>
            </a:r>
            <a:endParaRPr lang="en-US" dirty="0"/>
          </a:p>
        </p:txBody>
      </p:sp>
      <p:sp>
        <p:nvSpPr>
          <p:cNvPr id="3" name="Content Placeholder 2"/>
          <p:cNvSpPr>
            <a:spLocks noGrp="1"/>
          </p:cNvSpPr>
          <p:nvPr>
            <p:ph sz="quarter" idx="1"/>
          </p:nvPr>
        </p:nvSpPr>
        <p:spPr>
          <a:xfrm>
            <a:off x="612648" y="1600200"/>
            <a:ext cx="8531352" cy="5105400"/>
          </a:xfrm>
        </p:spPr>
        <p:txBody>
          <a:bodyPr/>
          <a:lstStyle/>
          <a:p>
            <a:pPr marL="0" indent="0" algn="ctr">
              <a:buNone/>
            </a:pPr>
            <a:r>
              <a:rPr lang="en-US" sz="3000" dirty="0" smtClean="0"/>
              <a:t>“Software </a:t>
            </a:r>
            <a:r>
              <a:rPr lang="en-US" sz="3000" b="1" dirty="0" smtClean="0">
                <a:solidFill>
                  <a:schemeClr val="accent3"/>
                </a:solidFill>
              </a:rPr>
              <a:t>construction is the central activity</a:t>
            </a:r>
            <a:r>
              <a:rPr lang="en-US" sz="3000" b="1" dirty="0" smtClean="0"/>
              <a:t>… </a:t>
            </a:r>
            <a:br>
              <a:rPr lang="en-US" sz="3000" b="1" dirty="0" smtClean="0"/>
            </a:br>
            <a:r>
              <a:rPr lang="en-US" sz="3000" b="1" dirty="0" smtClean="0">
                <a:solidFill>
                  <a:schemeClr val="accent3"/>
                </a:solidFill>
              </a:rPr>
              <a:t>the only activity guaranteed</a:t>
            </a:r>
            <a:r>
              <a:rPr lang="en-US" sz="3000" dirty="0" smtClean="0">
                <a:solidFill>
                  <a:schemeClr val="accent3"/>
                </a:solidFill>
              </a:rPr>
              <a:t> </a:t>
            </a:r>
            <a:r>
              <a:rPr lang="en-US" sz="3000" dirty="0" smtClean="0"/>
              <a:t>to happen.”</a:t>
            </a:r>
          </a:p>
          <a:p>
            <a:endParaRPr lang="en-US" dirty="0" smtClean="0"/>
          </a:p>
          <a:p>
            <a:r>
              <a:rPr lang="en-US" sz="3000" dirty="0" smtClean="0"/>
              <a:t>Code is THE </a:t>
            </a:r>
            <a:r>
              <a:rPr lang="en-US" sz="3000" dirty="0" smtClean="0">
                <a:solidFill>
                  <a:schemeClr val="accent3"/>
                </a:solidFill>
              </a:rPr>
              <a:t>main deliverable to customer</a:t>
            </a:r>
          </a:p>
          <a:p>
            <a:pPr lvl="1"/>
            <a:r>
              <a:rPr lang="en-US" dirty="0" smtClean="0">
                <a:solidFill>
                  <a:schemeClr val="accent1"/>
                </a:solidFill>
              </a:rPr>
              <a:t>Code is unimportant </a:t>
            </a:r>
            <a:r>
              <a:rPr lang="en-US" dirty="0" smtClean="0"/>
              <a:t>to customers; they do not care</a:t>
            </a:r>
          </a:p>
          <a:p>
            <a:pPr lvl="1"/>
            <a:r>
              <a:rPr lang="en-US" dirty="0" smtClean="0"/>
              <a:t>Do care about:</a:t>
            </a:r>
            <a:r>
              <a:rPr lang="en-US" dirty="0" smtClean="0">
                <a:solidFill>
                  <a:schemeClr val="accent1"/>
                </a:solidFill>
              </a:rPr>
              <a:t> GUI, manuals, distribution media, …</a:t>
            </a:r>
          </a:p>
          <a:p>
            <a:pPr lvl="1"/>
            <a:endParaRPr lang="en-US" dirty="0" smtClean="0">
              <a:solidFill>
                <a:schemeClr val="accent6"/>
              </a:solidFill>
            </a:endParaRPr>
          </a:p>
          <a:p>
            <a:r>
              <a:rPr lang="en-US" sz="3000" dirty="0" smtClean="0">
                <a:solidFill>
                  <a:schemeClr val="accent3"/>
                </a:solidFill>
              </a:rPr>
              <a:t>Could code be our only focus?</a:t>
            </a:r>
          </a:p>
        </p:txBody>
      </p:sp>
    </p:spTree>
    <p:extLst>
      <p:ext uri="{BB962C8B-B14F-4D97-AF65-F5344CB8AC3E}">
        <p14:creationId xmlns:p14="http://schemas.microsoft.com/office/powerpoint/2010/main" val="11780346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r>
              <a:rPr lang="en-US"/>
              <a:t>Correctness Proofs</a:t>
            </a:r>
          </a:p>
        </p:txBody>
      </p:sp>
      <p:sp>
        <p:nvSpPr>
          <p:cNvPr id="740355" name="Rectangle 3"/>
          <p:cNvSpPr>
            <a:spLocks noGrp="1" noChangeArrowheads="1"/>
          </p:cNvSpPr>
          <p:nvPr>
            <p:ph type="body" idx="1"/>
          </p:nvPr>
        </p:nvSpPr>
        <p:spPr>
          <a:xfrm>
            <a:off x="612648" y="1600200"/>
            <a:ext cx="8378952" cy="5105400"/>
          </a:xfrm>
        </p:spPr>
        <p:txBody>
          <a:bodyPr>
            <a:normAutofit/>
          </a:bodyPr>
          <a:lstStyle/>
          <a:p>
            <a:r>
              <a:rPr lang="en-US" dirty="0" smtClean="0">
                <a:solidFill>
                  <a:schemeClr val="accent3"/>
                </a:solidFill>
              </a:rPr>
              <a:t>Can the hard parts be automated?</a:t>
            </a:r>
            <a:endParaRPr lang="en-US" dirty="0" smtClean="0"/>
          </a:p>
          <a:p>
            <a:pPr lvl="1"/>
            <a:r>
              <a:rPr lang="en-US" dirty="0" smtClean="0"/>
              <a:t>Use system </a:t>
            </a:r>
            <a:r>
              <a:rPr lang="en-US" dirty="0" smtClean="0">
                <a:solidFill>
                  <a:schemeClr val="accent1"/>
                </a:solidFill>
              </a:rPr>
              <a:t>automatically prove program correctness</a:t>
            </a:r>
          </a:p>
          <a:p>
            <a:pPr lvl="1"/>
            <a:r>
              <a:rPr lang="en-US" dirty="0" smtClean="0">
                <a:solidFill>
                  <a:schemeClr val="accent1"/>
                </a:solidFill>
              </a:rPr>
              <a:t>Check client requests </a:t>
            </a:r>
            <a:r>
              <a:rPr lang="en-US" dirty="0" smtClean="0"/>
              <a:t>to see if complete &amp; sound</a:t>
            </a:r>
          </a:p>
          <a:p>
            <a:pPr lvl="1"/>
            <a:r>
              <a:rPr lang="en-US" dirty="0" smtClean="0"/>
              <a:t>Would need to </a:t>
            </a:r>
            <a:r>
              <a:rPr lang="en-US" dirty="0" smtClean="0">
                <a:solidFill>
                  <a:schemeClr val="accent1"/>
                </a:solidFill>
              </a:rPr>
              <a:t>develop </a:t>
            </a:r>
            <a:r>
              <a:rPr lang="en-US" dirty="0">
                <a:solidFill>
                  <a:schemeClr val="accent1"/>
                </a:solidFill>
              </a:rPr>
              <a:t>mathematical proof</a:t>
            </a:r>
          </a:p>
          <a:p>
            <a:r>
              <a:rPr lang="en-US" dirty="0"/>
              <a:t>Relies on </a:t>
            </a:r>
            <a:r>
              <a:rPr lang="en-US" dirty="0">
                <a:solidFill>
                  <a:schemeClr val="accent3"/>
                </a:solidFill>
              </a:rPr>
              <a:t>creating </a:t>
            </a:r>
            <a:r>
              <a:rPr lang="en-US" i="1" dirty="0">
                <a:solidFill>
                  <a:schemeClr val="accent3"/>
                </a:solidFill>
              </a:rPr>
              <a:t>&amp; </a:t>
            </a:r>
            <a:r>
              <a:rPr lang="en-US" i="1" u="sng" dirty="0">
                <a:solidFill>
                  <a:schemeClr val="accent3"/>
                </a:solidFill>
              </a:rPr>
              <a:t>understanding</a:t>
            </a:r>
            <a:r>
              <a:rPr lang="en-US" dirty="0">
                <a:solidFill>
                  <a:schemeClr val="accent3"/>
                </a:solidFill>
              </a:rPr>
              <a:t> </a:t>
            </a:r>
            <a:r>
              <a:rPr lang="en-US" dirty="0" smtClean="0">
                <a:solidFill>
                  <a:schemeClr val="accent3"/>
                </a:solidFill>
              </a:rPr>
              <a:t>proof</a:t>
            </a:r>
          </a:p>
          <a:p>
            <a:pPr lvl="1"/>
            <a:r>
              <a:rPr lang="en-US" dirty="0" smtClean="0">
                <a:solidFill>
                  <a:schemeClr val="accent1"/>
                </a:solidFill>
              </a:rPr>
              <a:t>Proofs rarely read </a:t>
            </a:r>
            <a:r>
              <a:rPr lang="en-US" dirty="0" smtClean="0"/>
              <a:t>for pleasure or taken to the beach</a:t>
            </a:r>
          </a:p>
          <a:p>
            <a:pPr lvl="1"/>
            <a:r>
              <a:rPr lang="en-US" dirty="0" smtClean="0"/>
              <a:t>Only </a:t>
            </a:r>
            <a:r>
              <a:rPr lang="en-US" dirty="0" smtClean="0">
                <a:solidFill>
                  <a:schemeClr val="accent1"/>
                </a:solidFill>
              </a:rPr>
              <a:t>as valuable as proof is correct</a:t>
            </a:r>
          </a:p>
          <a:p>
            <a:pPr lvl="1"/>
            <a:r>
              <a:rPr lang="en-US" dirty="0" smtClean="0">
                <a:solidFill>
                  <a:schemeClr val="accent1"/>
                </a:solidFill>
              </a:rPr>
              <a:t>Faith in the proof </a:t>
            </a:r>
            <a:r>
              <a:rPr lang="en-US" dirty="0" smtClean="0"/>
              <a:t>further limits its value</a:t>
            </a:r>
            <a:endParaRPr lang="en-US" dirty="0"/>
          </a:p>
        </p:txBody>
      </p:sp>
    </p:spTree>
    <p:extLst>
      <p:ext uri="{BB962C8B-B14F-4D97-AF65-F5344CB8AC3E}">
        <p14:creationId xmlns:p14="http://schemas.microsoft.com/office/powerpoint/2010/main" val="9382254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r>
              <a:rPr lang="en-US"/>
              <a:t>Correctness Proof</a:t>
            </a:r>
          </a:p>
        </p:txBody>
      </p:sp>
      <p:sp>
        <p:nvSpPr>
          <p:cNvPr id="742403" name="Rectangle 3"/>
          <p:cNvSpPr>
            <a:spLocks noGrp="1" noChangeArrowheads="1"/>
          </p:cNvSpPr>
          <p:nvPr>
            <p:ph type="body" idx="1"/>
          </p:nvPr>
        </p:nvSpPr>
        <p:spPr/>
        <p:txBody>
          <a:bodyPr/>
          <a:lstStyle/>
          <a:p>
            <a:r>
              <a:rPr lang="en-US" dirty="0" smtClean="0">
                <a:solidFill>
                  <a:schemeClr val="accent3"/>
                </a:solidFill>
              </a:rPr>
              <a:t>Begin </a:t>
            </a:r>
            <a:r>
              <a:rPr lang="en-US" dirty="0">
                <a:solidFill>
                  <a:schemeClr val="accent3"/>
                </a:solidFill>
              </a:rPr>
              <a:t>by </a:t>
            </a:r>
            <a:r>
              <a:rPr lang="en-US" dirty="0" smtClean="0">
                <a:solidFill>
                  <a:schemeClr val="accent3"/>
                </a:solidFill>
              </a:rPr>
              <a:t>creating flowchart</a:t>
            </a:r>
            <a:r>
              <a:rPr lang="en-US" dirty="0" smtClean="0"/>
              <a:t> of process</a:t>
            </a:r>
          </a:p>
          <a:p>
            <a:pPr lvl="1"/>
            <a:r>
              <a:rPr lang="en-US" dirty="0" smtClean="0"/>
              <a:t>Process is </a:t>
            </a:r>
            <a:r>
              <a:rPr lang="en-US" dirty="0" smtClean="0">
                <a:solidFill>
                  <a:schemeClr val="accent1"/>
                </a:solidFill>
              </a:rPr>
              <a:t>code, design, use case, …</a:t>
            </a:r>
            <a:endParaRPr lang="en-US" dirty="0">
              <a:solidFill>
                <a:schemeClr val="accent1"/>
              </a:solidFill>
            </a:endParaRPr>
          </a:p>
        </p:txBody>
      </p:sp>
      <p:pic>
        <p:nvPicPr>
          <p:cNvPr id="742404" name="Picture 4" descr="file:///C:/Documents%20and%20Settings/Steve/My%20Documents/=se7%20PowerPoints=/=jpegs=/=Chapter%2006=/sch91264_0605.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630863" y="2317750"/>
            <a:ext cx="2114550" cy="4298950"/>
          </a:xfrm>
          <a:prstGeom prst="rect">
            <a:avLst/>
          </a:prstGeom>
          <a:noFill/>
          <a:ln w="9525">
            <a:noFill/>
            <a:miter lim="800000"/>
            <a:headEnd/>
            <a:tailEnd/>
          </a:ln>
          <a:effectLst/>
        </p:spPr>
      </p:pic>
      <p:pic>
        <p:nvPicPr>
          <p:cNvPr id="742405" name="Picture 5" descr="file:///C:/Documents%20and%20Settings/Steve/My%20Documents/=se7%20PowerPoints=/=jpegs=/=Chapter%2006=/sch91264_0604.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325563" y="3098800"/>
            <a:ext cx="1671637" cy="2640013"/>
          </a:xfrm>
          <a:prstGeom prst="rect">
            <a:avLst/>
          </a:prstGeom>
          <a:noFill/>
          <a:ln w="9525">
            <a:noFill/>
            <a:miter lim="800000"/>
            <a:headEnd/>
            <a:tailEnd/>
          </a:ln>
          <a:effectLst/>
        </p:spPr>
      </p:pic>
      <p:sp>
        <p:nvSpPr>
          <p:cNvPr id="742406" name="AutoShape 6"/>
          <p:cNvSpPr>
            <a:spLocks noChangeArrowheads="1"/>
          </p:cNvSpPr>
          <p:nvPr/>
        </p:nvSpPr>
        <p:spPr bwMode="auto">
          <a:xfrm>
            <a:off x="3535363" y="3930650"/>
            <a:ext cx="1630362" cy="474663"/>
          </a:xfrm>
          <a:prstGeom prst="rightArrow">
            <a:avLst>
              <a:gd name="adj1" fmla="val 50000"/>
              <a:gd name="adj2" fmla="val 85869"/>
            </a:avLst>
          </a:prstGeom>
          <a:solidFill>
            <a:schemeClr val="tx1"/>
          </a:solidFill>
          <a:ln w="12700">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112730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2406"/>
                                        </p:tgtEl>
                                        <p:attrNameLst>
                                          <p:attrName>style.visibility</p:attrName>
                                        </p:attrNameLst>
                                      </p:cBhvr>
                                      <p:to>
                                        <p:strVal val="visible"/>
                                      </p:to>
                                    </p:set>
                                    <p:animEffect transition="in" filter="wipe(left)">
                                      <p:cBhvr>
                                        <p:cTn id="7" dur="500"/>
                                        <p:tgtEl>
                                          <p:spTgt spid="74240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42404"/>
                                        </p:tgtEl>
                                        <p:attrNameLst>
                                          <p:attrName>style.visibility</p:attrName>
                                        </p:attrNameLst>
                                      </p:cBhvr>
                                      <p:to>
                                        <p:strVal val="visible"/>
                                      </p:to>
                                    </p:set>
                                    <p:animEffect transition="in" filter="wipe(left)">
                                      <p:cBhvr>
                                        <p:cTn id="11" dur="500"/>
                                        <p:tgtEl>
                                          <p:spTgt spid="74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r>
              <a:rPr lang="en-US"/>
              <a:t>Correctness Proof</a:t>
            </a:r>
          </a:p>
        </p:txBody>
      </p:sp>
      <p:sp>
        <p:nvSpPr>
          <p:cNvPr id="744451" name="Rectangle 3"/>
          <p:cNvSpPr>
            <a:spLocks noGrp="1" noChangeArrowheads="1"/>
          </p:cNvSpPr>
          <p:nvPr>
            <p:ph type="body" idx="1"/>
          </p:nvPr>
        </p:nvSpPr>
        <p:spPr/>
        <p:txBody>
          <a:bodyPr/>
          <a:lstStyle/>
          <a:p>
            <a:r>
              <a:rPr lang="en-US" dirty="0" smtClean="0"/>
              <a:t>Should </a:t>
            </a:r>
            <a:r>
              <a:rPr lang="en-US" dirty="0" smtClean="0">
                <a:solidFill>
                  <a:schemeClr val="accent3"/>
                </a:solidFill>
              </a:rPr>
              <a:t>then add</a:t>
            </a:r>
            <a:endParaRPr lang="en-US" dirty="0">
              <a:solidFill>
                <a:schemeClr val="accent3"/>
              </a:solidFill>
            </a:endParaRPr>
          </a:p>
          <a:p>
            <a:pPr lvl="1"/>
            <a:r>
              <a:rPr lang="en-US" dirty="0">
                <a:solidFill>
                  <a:schemeClr val="accent1"/>
                </a:solidFill>
              </a:rPr>
              <a:t>I/O specification</a:t>
            </a:r>
          </a:p>
          <a:p>
            <a:pPr lvl="1"/>
            <a:r>
              <a:rPr lang="en-US" dirty="0" smtClean="0">
                <a:solidFill>
                  <a:schemeClr val="accent1"/>
                </a:solidFill>
              </a:rPr>
              <a:t>Assertions</a:t>
            </a:r>
          </a:p>
          <a:p>
            <a:pPr lvl="1"/>
            <a:r>
              <a:rPr lang="en-US" dirty="0" smtClean="0">
                <a:solidFill>
                  <a:schemeClr val="accent1"/>
                </a:solidFill>
              </a:rPr>
              <a:t>Other details</a:t>
            </a:r>
            <a:endParaRPr lang="en-US" dirty="0">
              <a:solidFill>
                <a:schemeClr val="accent1"/>
              </a:solidFill>
            </a:endParaRPr>
          </a:p>
          <a:p>
            <a:r>
              <a:rPr lang="en-US" dirty="0" smtClean="0"/>
              <a:t>Developing</a:t>
            </a:r>
            <a:r>
              <a:rPr lang="en-US" dirty="0"/>
              <a:t> </a:t>
            </a:r>
            <a:r>
              <a:rPr lang="en-US" dirty="0" smtClean="0"/>
              <a:t>is</a:t>
            </a:r>
            <a:r>
              <a:rPr lang="en-US" dirty="0"/>
              <a:t/>
            </a:r>
            <a:br>
              <a:rPr lang="en-US" dirty="0"/>
            </a:br>
            <a:r>
              <a:rPr lang="en-US" dirty="0" smtClean="0">
                <a:solidFill>
                  <a:schemeClr val="accent3"/>
                </a:solidFill>
              </a:rPr>
              <a:t>as much art </a:t>
            </a:r>
            <a:r>
              <a:rPr lang="en-US" dirty="0">
                <a:solidFill>
                  <a:schemeClr val="accent3"/>
                </a:solidFill>
              </a:rPr>
              <a:t>as</a:t>
            </a:r>
            <a:br>
              <a:rPr lang="en-US" dirty="0">
                <a:solidFill>
                  <a:schemeClr val="accent3"/>
                </a:solidFill>
              </a:rPr>
            </a:br>
            <a:r>
              <a:rPr lang="en-US" dirty="0">
                <a:solidFill>
                  <a:schemeClr val="accent3"/>
                </a:solidFill>
              </a:rPr>
              <a:t>science</a:t>
            </a:r>
          </a:p>
          <a:p>
            <a:endParaRPr lang="en-US" dirty="0"/>
          </a:p>
        </p:txBody>
      </p:sp>
      <p:pic>
        <p:nvPicPr>
          <p:cNvPr id="744452" name="Picture 4" descr="file:///C:/Documents%20and%20Settings/Steve/My%20Documents/=se7%20PowerPoints=/=jpegs=/=Chapter%2006=/sch91264_0606.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94100" y="1825625"/>
            <a:ext cx="5454650" cy="4440238"/>
          </a:xfrm>
          <a:prstGeom prst="rect">
            <a:avLst/>
          </a:prstGeom>
          <a:noFill/>
          <a:ln w="9525">
            <a:noFill/>
            <a:miter lim="800000"/>
            <a:headEnd/>
            <a:tailEnd/>
          </a:ln>
          <a:effectLst/>
        </p:spPr>
      </p:pic>
    </p:spTree>
    <p:extLst>
      <p:ext uri="{BB962C8B-B14F-4D97-AF65-F5344CB8AC3E}">
        <p14:creationId xmlns:p14="http://schemas.microsoft.com/office/powerpoint/2010/main" val="1795631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dirty="0"/>
              <a:t>Deadlines</a:t>
            </a:r>
          </a:p>
        </p:txBody>
      </p:sp>
      <p:sp>
        <p:nvSpPr>
          <p:cNvPr id="140291" name="Rectangle 3"/>
          <p:cNvSpPr>
            <a:spLocks noGrp="1" noChangeArrowheads="1"/>
          </p:cNvSpPr>
          <p:nvPr>
            <p:ph sz="quarter" idx="1"/>
          </p:nvPr>
        </p:nvSpPr>
        <p:spPr>
          <a:xfrm>
            <a:off x="457200" y="1719262"/>
            <a:ext cx="8610600" cy="4910137"/>
          </a:xfrm>
        </p:spPr>
        <p:txBody>
          <a:bodyPr>
            <a:normAutofit/>
          </a:bodyPr>
          <a:lstStyle/>
          <a:p>
            <a:r>
              <a:rPr lang="en-US" dirty="0"/>
              <a:t>Companies </a:t>
            </a:r>
            <a:r>
              <a:rPr lang="en-US" dirty="0" smtClean="0">
                <a:solidFill>
                  <a:schemeClr val="accent3"/>
                </a:solidFill>
              </a:rPr>
              <a:t>consider </a:t>
            </a:r>
            <a:r>
              <a:rPr lang="en-US" dirty="0">
                <a:solidFill>
                  <a:schemeClr val="accent3"/>
                </a:solidFill>
              </a:rPr>
              <a:t>on-time bids only</a:t>
            </a:r>
          </a:p>
          <a:p>
            <a:pPr lvl="1"/>
            <a:r>
              <a:rPr lang="en-US" dirty="0" smtClean="0">
                <a:solidFill>
                  <a:schemeClr val="accent1"/>
                </a:solidFill>
              </a:rPr>
              <a:t>Bid submission sites shutdown </a:t>
            </a:r>
            <a:r>
              <a:rPr lang="en-US" dirty="0" smtClean="0"/>
              <a:t>at deadline</a:t>
            </a:r>
          </a:p>
          <a:p>
            <a:pPr lvl="1"/>
            <a:r>
              <a:rPr lang="en-US" dirty="0" smtClean="0"/>
              <a:t>Systems designed to </a:t>
            </a:r>
            <a:r>
              <a:rPr lang="en-US" dirty="0" smtClean="0">
                <a:solidFill>
                  <a:schemeClr val="accent1"/>
                </a:solidFill>
              </a:rPr>
              <a:t>prevent accepting late bids</a:t>
            </a:r>
          </a:p>
          <a:p>
            <a:pPr lvl="1"/>
            <a:r>
              <a:rPr lang="en-US" dirty="0" smtClean="0">
                <a:solidFill>
                  <a:schemeClr val="accent1"/>
                </a:solidFill>
              </a:rPr>
              <a:t>Late submission impossible </a:t>
            </a:r>
            <a:r>
              <a:rPr lang="en-US" dirty="0" smtClean="0"/>
              <a:t>-- 1 second late or </a:t>
            </a:r>
            <a:r>
              <a:rPr lang="en-US" dirty="0"/>
              <a:t>1 </a:t>
            </a:r>
            <a:r>
              <a:rPr lang="en-US" dirty="0" smtClean="0"/>
              <a:t>week late</a:t>
            </a:r>
            <a:endParaRPr lang="en-US" dirty="0"/>
          </a:p>
          <a:p>
            <a:r>
              <a:rPr lang="en-US" dirty="0">
                <a:solidFill>
                  <a:schemeClr val="accent3"/>
                </a:solidFill>
              </a:rPr>
              <a:t>Submit work by time </a:t>
            </a:r>
            <a:r>
              <a:rPr lang="en-US" dirty="0"/>
              <a:t>it is due</a:t>
            </a:r>
          </a:p>
          <a:p>
            <a:pPr lvl="1"/>
            <a:r>
              <a:rPr lang="en-US" dirty="0" smtClean="0"/>
              <a:t>Made somewhat easier because </a:t>
            </a:r>
            <a:r>
              <a:rPr lang="en-US" dirty="0" smtClean="0">
                <a:solidFill>
                  <a:schemeClr val="accent1"/>
                </a:solidFill>
              </a:rPr>
              <a:t>deadlines will be in class</a:t>
            </a:r>
          </a:p>
          <a:p>
            <a:pPr lvl="1"/>
            <a:r>
              <a:rPr lang="en-US" dirty="0" smtClean="0">
                <a:solidFill>
                  <a:schemeClr val="accent1"/>
                </a:solidFill>
              </a:rPr>
              <a:t>Cannot delay meeting to finish work</a:t>
            </a:r>
            <a:r>
              <a:rPr lang="en-US" dirty="0" smtClean="0"/>
              <a:t>; must be prepared</a:t>
            </a:r>
            <a:endParaRPr lang="en-US" dirty="0"/>
          </a:p>
          <a:p>
            <a:r>
              <a:rPr lang="en-US" dirty="0" smtClean="0">
                <a:solidFill>
                  <a:schemeClr val="accent3"/>
                </a:solidFill>
              </a:rPr>
              <a:t>Communicate within your group </a:t>
            </a:r>
            <a:r>
              <a:rPr lang="en-US" dirty="0" smtClean="0"/>
              <a:t>all the time</a:t>
            </a:r>
            <a:endParaRPr lang="en-US" dirty="0" smtClean="0">
              <a:solidFill>
                <a:schemeClr val="accent3"/>
              </a:solidFill>
            </a:endParaRPr>
          </a:p>
          <a:p>
            <a:pPr lvl="1"/>
            <a:r>
              <a:rPr lang="en-US" dirty="0" smtClean="0"/>
              <a:t>Member being sick </a:t>
            </a:r>
            <a:r>
              <a:rPr lang="en-US" i="1" dirty="0" smtClean="0">
                <a:solidFill>
                  <a:schemeClr val="accent1"/>
                </a:solidFill>
              </a:rPr>
              <a:t>may</a:t>
            </a:r>
            <a:r>
              <a:rPr lang="en-US" dirty="0" smtClean="0">
                <a:solidFill>
                  <a:schemeClr val="accent1"/>
                </a:solidFill>
              </a:rPr>
              <a:t> or </a:t>
            </a:r>
            <a:r>
              <a:rPr lang="en-US" i="1" dirty="0" smtClean="0">
                <a:solidFill>
                  <a:schemeClr val="accent1"/>
                </a:solidFill>
              </a:rPr>
              <a:t>may not</a:t>
            </a:r>
            <a:r>
              <a:rPr lang="en-US" dirty="0" smtClean="0">
                <a:solidFill>
                  <a:schemeClr val="accent1"/>
                </a:solidFill>
              </a:rPr>
              <a:t> not be valid excuse</a:t>
            </a:r>
            <a:endParaRPr lang="en-US" dirty="0">
              <a:solidFill>
                <a:schemeClr val="accent1"/>
              </a:solidFill>
            </a:endParaRPr>
          </a:p>
        </p:txBody>
      </p:sp>
    </p:spTree>
    <p:extLst>
      <p:ext uri="{BB962C8B-B14F-4D97-AF65-F5344CB8AC3E}">
        <p14:creationId xmlns:p14="http://schemas.microsoft.com/office/powerpoint/2010/main" val="2188515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8" name="Rectangle 4"/>
          <p:cNvSpPr>
            <a:spLocks noGrp="1" noChangeArrowheads="1"/>
          </p:cNvSpPr>
          <p:nvPr>
            <p:ph type="title"/>
          </p:nvPr>
        </p:nvSpPr>
        <p:spPr/>
        <p:txBody>
          <a:bodyPr/>
          <a:lstStyle/>
          <a:p>
            <a:r>
              <a:rPr lang="en-US" dirty="0" smtClean="0"/>
              <a:t>Two Myths</a:t>
            </a:r>
            <a:endParaRPr lang="en-US" dirty="0"/>
          </a:p>
        </p:txBody>
      </p:sp>
      <p:sp>
        <p:nvSpPr>
          <p:cNvPr id="748549" name="Rectangle 5"/>
          <p:cNvSpPr>
            <a:spLocks noGrp="1" noChangeArrowheads="1"/>
          </p:cNvSpPr>
          <p:nvPr>
            <p:ph sz="quarter" idx="1"/>
          </p:nvPr>
        </p:nvSpPr>
        <p:spPr/>
        <p:txBody>
          <a:bodyPr/>
          <a:lstStyle/>
          <a:p>
            <a:r>
              <a:rPr lang="en-US" dirty="0" smtClean="0">
                <a:solidFill>
                  <a:schemeClr val="accent3"/>
                </a:solidFill>
              </a:rPr>
              <a:t>Costs way</a:t>
            </a:r>
            <a:r>
              <a:rPr lang="en-US" dirty="0">
                <a:solidFill>
                  <a:schemeClr val="accent3"/>
                </a:solidFill>
              </a:rPr>
              <a:t>, WAY, </a:t>
            </a:r>
            <a:r>
              <a:rPr lang="en-US" b="1" dirty="0">
                <a:solidFill>
                  <a:schemeClr val="accent3"/>
                </a:solidFill>
              </a:rPr>
              <a:t>WAY </a:t>
            </a:r>
            <a:r>
              <a:rPr lang="en-US" dirty="0">
                <a:solidFill>
                  <a:schemeClr val="accent3"/>
                </a:solidFill>
              </a:rPr>
              <a:t>too much</a:t>
            </a:r>
          </a:p>
          <a:p>
            <a:pPr lvl="1"/>
            <a:r>
              <a:rPr lang="en-US" dirty="0" smtClean="0"/>
              <a:t>Use sparingly, but </a:t>
            </a:r>
            <a:r>
              <a:rPr lang="en-US" dirty="0" smtClean="0">
                <a:solidFill>
                  <a:schemeClr val="accent1"/>
                </a:solidFill>
              </a:rPr>
              <a:t>worth </a:t>
            </a:r>
            <a:r>
              <a:rPr lang="en-US" dirty="0">
                <a:solidFill>
                  <a:schemeClr val="accent1"/>
                </a:solidFill>
              </a:rPr>
              <a:t>it in some </a:t>
            </a:r>
            <a:r>
              <a:rPr lang="en-US" dirty="0" smtClean="0">
                <a:solidFill>
                  <a:schemeClr val="accent1"/>
                </a:solidFill>
              </a:rPr>
              <a:t>situations</a:t>
            </a:r>
            <a:endParaRPr lang="en-US" dirty="0">
              <a:solidFill>
                <a:schemeClr val="accent1"/>
              </a:solidFill>
            </a:endParaRPr>
          </a:p>
          <a:p>
            <a:r>
              <a:rPr lang="en-US" dirty="0">
                <a:solidFill>
                  <a:schemeClr val="accent3"/>
                </a:solidFill>
              </a:rPr>
              <a:t>Proofs are too </a:t>
            </a:r>
            <a:r>
              <a:rPr lang="en-US" dirty="0" smtClean="0">
                <a:solidFill>
                  <a:schemeClr val="accent3"/>
                </a:solidFill>
              </a:rPr>
              <a:t>fucking </a:t>
            </a:r>
            <a:r>
              <a:rPr lang="en-US" dirty="0">
                <a:solidFill>
                  <a:schemeClr val="accent3"/>
                </a:solidFill>
              </a:rPr>
              <a:t>hard</a:t>
            </a:r>
          </a:p>
          <a:p>
            <a:pPr lvl="1"/>
            <a:r>
              <a:rPr lang="en-US" dirty="0" smtClean="0"/>
              <a:t>Note: they able to </a:t>
            </a:r>
            <a:r>
              <a:rPr lang="en-US" dirty="0" smtClean="0">
                <a:solidFill>
                  <a:schemeClr val="accent1"/>
                </a:solidFill>
              </a:rPr>
              <a:t>prove code in space shuttle correct</a:t>
            </a:r>
            <a:endParaRPr lang="en-US" dirty="0">
              <a:solidFill>
                <a:schemeClr val="accent1"/>
              </a:solidFill>
            </a:endParaRPr>
          </a:p>
          <a:p>
            <a:pPr lvl="1"/>
            <a:r>
              <a:rPr lang="en-US" dirty="0">
                <a:solidFill>
                  <a:schemeClr val="accent1"/>
                </a:solidFill>
              </a:rPr>
              <a:t>Theorem </a:t>
            </a:r>
            <a:r>
              <a:rPr lang="en-US" dirty="0" smtClean="0">
                <a:solidFill>
                  <a:schemeClr val="accent1"/>
                </a:solidFill>
              </a:rPr>
              <a:t>proofers </a:t>
            </a:r>
            <a:r>
              <a:rPr lang="en-US" dirty="0">
                <a:solidFill>
                  <a:schemeClr val="accent1"/>
                </a:solidFill>
              </a:rPr>
              <a:t>can help </a:t>
            </a:r>
            <a:r>
              <a:rPr lang="en-US" dirty="0"/>
              <a:t>automate </a:t>
            </a:r>
            <a:r>
              <a:rPr lang="en-US" dirty="0" smtClean="0"/>
              <a:t>process</a:t>
            </a:r>
          </a:p>
        </p:txBody>
      </p:sp>
      <p:sp>
        <p:nvSpPr>
          <p:cNvPr id="4" name="Rectangle 3"/>
          <p:cNvSpPr/>
          <p:nvPr/>
        </p:nvSpPr>
        <p:spPr>
          <a:xfrm>
            <a:off x="3261460" y="2718778"/>
            <a:ext cx="1088136"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0856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8" name="Rectangle 4"/>
          <p:cNvSpPr>
            <a:spLocks noGrp="1" noChangeArrowheads="1"/>
          </p:cNvSpPr>
          <p:nvPr>
            <p:ph type="title"/>
          </p:nvPr>
        </p:nvSpPr>
        <p:spPr/>
        <p:txBody>
          <a:bodyPr/>
          <a:lstStyle/>
          <a:p>
            <a:r>
              <a:rPr lang="en-US" dirty="0" smtClean="0"/>
              <a:t>Two Myths</a:t>
            </a:r>
            <a:endParaRPr lang="en-US" dirty="0"/>
          </a:p>
        </p:txBody>
      </p:sp>
      <p:sp>
        <p:nvSpPr>
          <p:cNvPr id="748549" name="Rectangle 5"/>
          <p:cNvSpPr>
            <a:spLocks noGrp="1" noChangeArrowheads="1"/>
          </p:cNvSpPr>
          <p:nvPr>
            <p:ph sz="quarter" idx="1"/>
          </p:nvPr>
        </p:nvSpPr>
        <p:spPr/>
        <p:txBody>
          <a:bodyPr/>
          <a:lstStyle/>
          <a:p>
            <a:r>
              <a:rPr lang="en-US" dirty="0" smtClean="0">
                <a:solidFill>
                  <a:schemeClr val="accent3"/>
                </a:solidFill>
              </a:rPr>
              <a:t>Costs way</a:t>
            </a:r>
            <a:r>
              <a:rPr lang="en-US" dirty="0">
                <a:solidFill>
                  <a:schemeClr val="accent3"/>
                </a:solidFill>
              </a:rPr>
              <a:t>, WAY, </a:t>
            </a:r>
            <a:r>
              <a:rPr lang="en-US" b="1" dirty="0">
                <a:solidFill>
                  <a:schemeClr val="accent3"/>
                </a:solidFill>
              </a:rPr>
              <a:t>WAY </a:t>
            </a:r>
            <a:r>
              <a:rPr lang="en-US" dirty="0">
                <a:solidFill>
                  <a:schemeClr val="accent3"/>
                </a:solidFill>
              </a:rPr>
              <a:t>too much</a:t>
            </a:r>
          </a:p>
          <a:p>
            <a:pPr lvl="1"/>
            <a:r>
              <a:rPr lang="en-US" dirty="0" smtClean="0"/>
              <a:t>Use sparingly, but </a:t>
            </a:r>
            <a:r>
              <a:rPr lang="en-US" dirty="0" smtClean="0">
                <a:solidFill>
                  <a:schemeClr val="accent1"/>
                </a:solidFill>
              </a:rPr>
              <a:t>worth </a:t>
            </a:r>
            <a:r>
              <a:rPr lang="en-US" dirty="0">
                <a:solidFill>
                  <a:schemeClr val="accent1"/>
                </a:solidFill>
              </a:rPr>
              <a:t>it in some </a:t>
            </a:r>
            <a:r>
              <a:rPr lang="en-US" dirty="0" smtClean="0">
                <a:solidFill>
                  <a:schemeClr val="accent1"/>
                </a:solidFill>
              </a:rPr>
              <a:t>situations</a:t>
            </a:r>
            <a:endParaRPr lang="en-US" dirty="0">
              <a:solidFill>
                <a:schemeClr val="accent1"/>
              </a:solidFill>
            </a:endParaRPr>
          </a:p>
          <a:p>
            <a:r>
              <a:rPr lang="en-US" dirty="0">
                <a:solidFill>
                  <a:schemeClr val="accent3"/>
                </a:solidFill>
              </a:rPr>
              <a:t>Proofs are too </a:t>
            </a:r>
            <a:r>
              <a:rPr lang="en-US" dirty="0" smtClean="0">
                <a:solidFill>
                  <a:schemeClr val="accent3"/>
                </a:solidFill>
              </a:rPr>
              <a:t>fucking </a:t>
            </a:r>
            <a:r>
              <a:rPr lang="en-US" dirty="0">
                <a:solidFill>
                  <a:schemeClr val="accent3"/>
                </a:solidFill>
              </a:rPr>
              <a:t>hard</a:t>
            </a:r>
          </a:p>
          <a:p>
            <a:pPr lvl="1"/>
            <a:r>
              <a:rPr lang="en-US" dirty="0" smtClean="0"/>
              <a:t>Note: they able to </a:t>
            </a:r>
            <a:r>
              <a:rPr lang="en-US" dirty="0" smtClean="0">
                <a:solidFill>
                  <a:schemeClr val="accent1"/>
                </a:solidFill>
              </a:rPr>
              <a:t>prove code in space shuttle correct</a:t>
            </a:r>
            <a:endParaRPr lang="en-US" dirty="0">
              <a:solidFill>
                <a:schemeClr val="accent1"/>
              </a:solidFill>
            </a:endParaRPr>
          </a:p>
          <a:p>
            <a:pPr lvl="1"/>
            <a:r>
              <a:rPr lang="en-US" dirty="0">
                <a:solidFill>
                  <a:schemeClr val="accent1"/>
                </a:solidFill>
              </a:rPr>
              <a:t>Theorem </a:t>
            </a:r>
            <a:r>
              <a:rPr lang="en-US" dirty="0" smtClean="0">
                <a:solidFill>
                  <a:schemeClr val="accent1"/>
                </a:solidFill>
              </a:rPr>
              <a:t>proofers </a:t>
            </a:r>
            <a:r>
              <a:rPr lang="en-US" dirty="0">
                <a:solidFill>
                  <a:schemeClr val="accent1"/>
                </a:solidFill>
              </a:rPr>
              <a:t>can help </a:t>
            </a:r>
            <a:r>
              <a:rPr lang="en-US" dirty="0"/>
              <a:t>automate </a:t>
            </a:r>
            <a:r>
              <a:rPr lang="en-US" dirty="0" smtClean="0"/>
              <a:t>process</a:t>
            </a:r>
          </a:p>
          <a:p>
            <a:pPr lvl="1"/>
            <a:r>
              <a:rPr lang="en-US" dirty="0"/>
              <a:t>But what if the </a:t>
            </a:r>
            <a:r>
              <a:rPr lang="en-US" dirty="0">
                <a:solidFill>
                  <a:schemeClr val="accent1"/>
                </a:solidFill>
              </a:rPr>
              <a:t>theorem proofers has a bug?</a:t>
            </a:r>
          </a:p>
          <a:p>
            <a:pPr marL="365760" lvl="1" indent="0">
              <a:buNone/>
            </a:pPr>
            <a:endParaRPr lang="en-US" dirty="0" smtClean="0"/>
          </a:p>
        </p:txBody>
      </p:sp>
      <p:sp>
        <p:nvSpPr>
          <p:cNvPr id="4" name="Rectangle 3"/>
          <p:cNvSpPr/>
          <p:nvPr/>
        </p:nvSpPr>
        <p:spPr>
          <a:xfrm>
            <a:off x="3261460" y="2718778"/>
            <a:ext cx="1088136"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96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Can We Stop Proof?</a:t>
            </a:r>
            <a:endParaRPr lang="en-US" dirty="0"/>
          </a:p>
        </p:txBody>
      </p:sp>
      <p:sp>
        <p:nvSpPr>
          <p:cNvPr id="3" name="Content Placeholder 2"/>
          <p:cNvSpPr>
            <a:spLocks noGrp="1"/>
          </p:cNvSpPr>
          <p:nvPr>
            <p:ph sz="quarter" idx="1"/>
          </p:nvPr>
        </p:nvSpPr>
        <p:spPr/>
        <p:txBody>
          <a:bodyPr/>
          <a:lstStyle/>
          <a:p>
            <a:r>
              <a:rPr lang="en-US" dirty="0" smtClean="0">
                <a:solidFill>
                  <a:schemeClr val="accent3"/>
                </a:solidFill>
              </a:rPr>
              <a:t>What do we need to prove?</a:t>
            </a:r>
            <a:r>
              <a:rPr lang="en-US" dirty="0" smtClean="0"/>
              <a:t> Program relies upon</a:t>
            </a:r>
          </a:p>
          <a:p>
            <a:pPr lvl="1"/>
            <a:r>
              <a:rPr lang="en-US" dirty="0" smtClean="0">
                <a:solidFill>
                  <a:schemeClr val="accent1"/>
                </a:solidFill>
              </a:rPr>
              <a:t>Compiler </a:t>
            </a:r>
            <a:r>
              <a:rPr lang="en-US" dirty="0" smtClean="0"/>
              <a:t>which converts code to executable</a:t>
            </a:r>
          </a:p>
        </p:txBody>
      </p:sp>
      <p:pic>
        <p:nvPicPr>
          <p:cNvPr id="4" name="Picture 3" descr="Screen Shot 2013-01-22 at 9.35.46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000" y="2616200"/>
            <a:ext cx="8039100" cy="1955800"/>
          </a:xfrm>
          <a:prstGeom prst="rect">
            <a:avLst/>
          </a:prstGeom>
        </p:spPr>
      </p:pic>
    </p:spTree>
    <p:extLst>
      <p:ext uri="{BB962C8B-B14F-4D97-AF65-F5344CB8AC3E}">
        <p14:creationId xmlns:p14="http://schemas.microsoft.com/office/powerpoint/2010/main" val="22868204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Can We Stop Proof?</a:t>
            </a:r>
            <a:endParaRPr lang="en-US" dirty="0"/>
          </a:p>
        </p:txBody>
      </p:sp>
      <p:sp>
        <p:nvSpPr>
          <p:cNvPr id="3" name="Content Placeholder 2"/>
          <p:cNvSpPr>
            <a:spLocks noGrp="1"/>
          </p:cNvSpPr>
          <p:nvPr>
            <p:ph sz="quarter" idx="1"/>
          </p:nvPr>
        </p:nvSpPr>
        <p:spPr/>
        <p:txBody>
          <a:bodyPr/>
          <a:lstStyle/>
          <a:p>
            <a:r>
              <a:rPr lang="en-US" dirty="0" smtClean="0">
                <a:solidFill>
                  <a:schemeClr val="accent3"/>
                </a:solidFill>
              </a:rPr>
              <a:t>What do we need to prove?</a:t>
            </a:r>
            <a:r>
              <a:rPr lang="en-US" dirty="0" smtClean="0"/>
              <a:t> Program relies upon</a:t>
            </a:r>
          </a:p>
          <a:p>
            <a:pPr lvl="1"/>
            <a:r>
              <a:rPr lang="en-US" dirty="0" smtClean="0">
                <a:solidFill>
                  <a:schemeClr val="accent1"/>
                </a:solidFill>
              </a:rPr>
              <a:t>Compiler </a:t>
            </a:r>
            <a:r>
              <a:rPr lang="en-US" dirty="0" smtClean="0"/>
              <a:t>which converts code to executable</a:t>
            </a:r>
          </a:p>
          <a:p>
            <a:pPr lvl="1"/>
            <a:r>
              <a:rPr lang="en-US" dirty="0" smtClean="0">
                <a:solidFill>
                  <a:schemeClr val="accent1"/>
                </a:solidFill>
              </a:rPr>
              <a:t>Prebuilt libraries </a:t>
            </a:r>
            <a:r>
              <a:rPr lang="en-US" dirty="0" smtClean="0"/>
              <a:t>that will be used by program</a:t>
            </a:r>
            <a:endParaRPr lang="en-US" dirty="0" smtClean="0">
              <a:solidFill>
                <a:schemeClr val="accent1"/>
              </a:solidFill>
            </a:endParaRPr>
          </a:p>
        </p:txBody>
      </p:sp>
      <p:pic>
        <p:nvPicPr>
          <p:cNvPr id="5" name="Picture 4" descr="Screen Shot 2014-08-30 at 9.22.18 PM.png"/>
          <p:cNvPicPr>
            <a:picLocks noChangeAspect="1"/>
          </p:cNvPicPr>
          <p:nvPr/>
        </p:nvPicPr>
        <p:blipFill rotWithShape="1">
          <a:blip r:embed="rId2">
            <a:extLst>
              <a:ext uri="{28A0092B-C50C-407E-A947-70E740481C1C}">
                <a14:useLocalDpi xmlns:a14="http://schemas.microsoft.com/office/drawing/2010/main"/>
              </a:ext>
            </a:extLst>
          </a:blip>
          <a:srcRect r="1027" b="3406"/>
          <a:stretch/>
        </p:blipFill>
        <p:spPr>
          <a:xfrm>
            <a:off x="1219200" y="3124200"/>
            <a:ext cx="7240043" cy="3429777"/>
          </a:xfrm>
          <a:prstGeom prst="rect">
            <a:avLst/>
          </a:prstGeom>
        </p:spPr>
      </p:pic>
    </p:spTree>
    <p:extLst>
      <p:ext uri="{BB962C8B-B14F-4D97-AF65-F5344CB8AC3E}">
        <p14:creationId xmlns:p14="http://schemas.microsoft.com/office/powerpoint/2010/main" val="20818296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Can We Stop Proof?</a:t>
            </a:r>
            <a:endParaRPr lang="en-US" dirty="0"/>
          </a:p>
        </p:txBody>
      </p:sp>
      <p:sp>
        <p:nvSpPr>
          <p:cNvPr id="3" name="Content Placeholder 2"/>
          <p:cNvSpPr>
            <a:spLocks noGrp="1"/>
          </p:cNvSpPr>
          <p:nvPr>
            <p:ph sz="quarter" idx="1"/>
          </p:nvPr>
        </p:nvSpPr>
        <p:spPr/>
        <p:txBody>
          <a:bodyPr/>
          <a:lstStyle/>
          <a:p>
            <a:r>
              <a:rPr lang="en-US" dirty="0" smtClean="0">
                <a:solidFill>
                  <a:schemeClr val="accent3"/>
                </a:solidFill>
              </a:rPr>
              <a:t>What do we need to prove?</a:t>
            </a:r>
            <a:r>
              <a:rPr lang="en-US" dirty="0" smtClean="0"/>
              <a:t> Program relies upon</a:t>
            </a:r>
          </a:p>
          <a:p>
            <a:pPr lvl="1"/>
            <a:r>
              <a:rPr lang="en-US" dirty="0" smtClean="0">
                <a:solidFill>
                  <a:schemeClr val="accent1"/>
                </a:solidFill>
              </a:rPr>
              <a:t>Compiler </a:t>
            </a:r>
            <a:r>
              <a:rPr lang="en-US" dirty="0" smtClean="0"/>
              <a:t>which converts code to executable</a:t>
            </a:r>
          </a:p>
          <a:p>
            <a:pPr lvl="1"/>
            <a:r>
              <a:rPr lang="en-US" dirty="0" smtClean="0">
                <a:solidFill>
                  <a:schemeClr val="accent1"/>
                </a:solidFill>
              </a:rPr>
              <a:t>Prebuilt libraries </a:t>
            </a:r>
            <a:r>
              <a:rPr lang="en-US" dirty="0" smtClean="0"/>
              <a:t>that will be by program</a:t>
            </a:r>
            <a:endParaRPr lang="en-US" dirty="0" smtClean="0">
              <a:solidFill>
                <a:schemeClr val="accent1"/>
              </a:solidFill>
            </a:endParaRPr>
          </a:p>
          <a:p>
            <a:pPr lvl="1"/>
            <a:r>
              <a:rPr lang="en-US" dirty="0" smtClean="0">
                <a:solidFill>
                  <a:schemeClr val="accent1"/>
                </a:solidFill>
              </a:rPr>
              <a:t>Operating system </a:t>
            </a:r>
            <a:r>
              <a:rPr lang="en-US" dirty="0" smtClean="0"/>
              <a:t>on which program is run</a:t>
            </a:r>
          </a:p>
        </p:txBody>
      </p:sp>
      <p:pic>
        <p:nvPicPr>
          <p:cNvPr id="5" name="Picture 4" descr="Screen Shot 2014-08-30 at 9.20.2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1000" y="3721100"/>
            <a:ext cx="8432800" cy="2146300"/>
          </a:xfrm>
          <a:prstGeom prst="rect">
            <a:avLst/>
          </a:prstGeom>
        </p:spPr>
      </p:pic>
    </p:spTree>
    <p:extLst>
      <p:ext uri="{BB962C8B-B14F-4D97-AF65-F5344CB8AC3E}">
        <p14:creationId xmlns:p14="http://schemas.microsoft.com/office/powerpoint/2010/main" val="8685782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Can We Stop Proof?</a:t>
            </a:r>
            <a:endParaRPr lang="en-US" dirty="0"/>
          </a:p>
        </p:txBody>
      </p:sp>
      <p:sp>
        <p:nvSpPr>
          <p:cNvPr id="3" name="Content Placeholder 2"/>
          <p:cNvSpPr>
            <a:spLocks noGrp="1"/>
          </p:cNvSpPr>
          <p:nvPr>
            <p:ph sz="quarter" idx="1"/>
          </p:nvPr>
        </p:nvSpPr>
        <p:spPr/>
        <p:txBody>
          <a:bodyPr/>
          <a:lstStyle/>
          <a:p>
            <a:r>
              <a:rPr lang="en-US" dirty="0" smtClean="0">
                <a:solidFill>
                  <a:schemeClr val="accent3"/>
                </a:solidFill>
              </a:rPr>
              <a:t>What do we need to prove?</a:t>
            </a:r>
            <a:r>
              <a:rPr lang="en-US" dirty="0" smtClean="0"/>
              <a:t> Program relies upon</a:t>
            </a:r>
          </a:p>
          <a:p>
            <a:pPr lvl="1"/>
            <a:r>
              <a:rPr lang="en-US" dirty="0" smtClean="0">
                <a:solidFill>
                  <a:schemeClr val="accent1"/>
                </a:solidFill>
              </a:rPr>
              <a:t>Compiler </a:t>
            </a:r>
            <a:r>
              <a:rPr lang="en-US" dirty="0" smtClean="0"/>
              <a:t>which converts code to executable</a:t>
            </a:r>
          </a:p>
          <a:p>
            <a:pPr lvl="1"/>
            <a:r>
              <a:rPr lang="en-US" dirty="0" smtClean="0">
                <a:solidFill>
                  <a:schemeClr val="accent1"/>
                </a:solidFill>
              </a:rPr>
              <a:t>Prebuilt libraries </a:t>
            </a:r>
            <a:r>
              <a:rPr lang="en-US" dirty="0" smtClean="0"/>
              <a:t>that will be by program</a:t>
            </a:r>
            <a:endParaRPr lang="en-US" dirty="0" smtClean="0">
              <a:solidFill>
                <a:schemeClr val="accent1"/>
              </a:solidFill>
            </a:endParaRPr>
          </a:p>
          <a:p>
            <a:pPr lvl="1"/>
            <a:r>
              <a:rPr lang="en-US" dirty="0" smtClean="0">
                <a:solidFill>
                  <a:schemeClr val="accent1"/>
                </a:solidFill>
              </a:rPr>
              <a:t>Operating system </a:t>
            </a:r>
            <a:r>
              <a:rPr lang="en-US" dirty="0" smtClean="0"/>
              <a:t>on which program is run</a:t>
            </a:r>
          </a:p>
          <a:p>
            <a:pPr lvl="1"/>
            <a:r>
              <a:rPr lang="en-US" dirty="0" smtClean="0">
                <a:solidFill>
                  <a:schemeClr val="accent1"/>
                </a:solidFill>
              </a:rPr>
              <a:t>Hardware </a:t>
            </a:r>
            <a:r>
              <a:rPr lang="en-US" dirty="0" smtClean="0"/>
              <a:t>executing machine code for program</a:t>
            </a:r>
          </a:p>
          <a:p>
            <a:r>
              <a:rPr lang="en-US" dirty="0" smtClean="0"/>
              <a:t>Bug could be </a:t>
            </a:r>
            <a:r>
              <a:rPr lang="en-US" dirty="0" smtClean="0">
                <a:solidFill>
                  <a:schemeClr val="accent3"/>
                </a:solidFill>
              </a:rPr>
              <a:t>introduced by any of these!</a:t>
            </a:r>
          </a:p>
          <a:p>
            <a:pPr lvl="1"/>
            <a:endParaRPr lang="en-US" dirty="0" smtClean="0">
              <a:solidFill>
                <a:schemeClr val="accent1"/>
              </a:solidFill>
            </a:endParaRPr>
          </a:p>
          <a:p>
            <a:pPr lvl="1"/>
            <a:endParaRPr lang="en-US" dirty="0">
              <a:solidFill>
                <a:schemeClr val="accent3"/>
              </a:solidFill>
            </a:endParaRPr>
          </a:p>
        </p:txBody>
      </p:sp>
      <p:pic>
        <p:nvPicPr>
          <p:cNvPr id="1029" name="Picture 5"/>
          <p:cNvPicPr>
            <a:picLocks noChangeAspect="1" noChangeArrowheads="1"/>
          </p:cNvPicPr>
          <p:nvPr/>
        </p:nvPicPr>
        <p:blipFill>
          <a:blip r:embed="rId2" cstate="print"/>
          <a:srcRect/>
          <a:stretch>
            <a:fillRect/>
          </a:stretch>
        </p:blipFill>
        <p:spPr bwMode="auto">
          <a:xfrm>
            <a:off x="2971799" y="4572000"/>
            <a:ext cx="2522767" cy="2133600"/>
          </a:xfrm>
          <a:prstGeom prst="rect">
            <a:avLst/>
          </a:prstGeom>
          <a:noFill/>
          <a:ln w="9525">
            <a:noFill/>
            <a:miter lim="800000"/>
            <a:headEnd/>
            <a:tailEnd/>
          </a:ln>
        </p:spPr>
      </p:pic>
    </p:spTree>
    <p:extLst>
      <p:ext uri="{BB962C8B-B14F-4D97-AF65-F5344CB8AC3E}">
        <p14:creationId xmlns:p14="http://schemas.microsoft.com/office/powerpoint/2010/main" val="9374493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Bigger Problem</a:t>
            </a:r>
            <a:endParaRPr lang="en-US" dirty="0"/>
          </a:p>
        </p:txBody>
      </p:sp>
      <p:sp>
        <p:nvSpPr>
          <p:cNvPr id="3" name="Content Placeholder 2"/>
          <p:cNvSpPr>
            <a:spLocks noGrp="1"/>
          </p:cNvSpPr>
          <p:nvPr>
            <p:ph sz="quarter" idx="1"/>
          </p:nvPr>
        </p:nvSpPr>
        <p:spPr/>
        <p:txBody>
          <a:bodyPr/>
          <a:lstStyle/>
          <a:p>
            <a:r>
              <a:rPr lang="en-US" dirty="0" smtClean="0">
                <a:solidFill>
                  <a:schemeClr val="accent3"/>
                </a:solidFill>
              </a:rPr>
              <a:t>Idea ends with “Halting Problem”</a:t>
            </a:r>
            <a:r>
              <a:rPr lang="en-US" dirty="0" smtClean="0"/>
              <a:t> </a:t>
            </a:r>
          </a:p>
          <a:p>
            <a:pPr lvl="1"/>
            <a:r>
              <a:rPr lang="en-US" dirty="0" smtClean="0"/>
              <a:t>Turing machine checks </a:t>
            </a:r>
            <a:r>
              <a:rPr lang="en-US" dirty="0" smtClean="0">
                <a:solidFill>
                  <a:schemeClr val="accent1"/>
                </a:solidFill>
              </a:rPr>
              <a:t>will a program using input halt</a:t>
            </a:r>
          </a:p>
          <a:p>
            <a:pPr lvl="1"/>
            <a:r>
              <a:rPr lang="en-US" dirty="0" smtClean="0">
                <a:solidFill>
                  <a:schemeClr val="accent1"/>
                </a:solidFill>
              </a:rPr>
              <a:t>But cannot find answer </a:t>
            </a:r>
            <a:r>
              <a:rPr lang="en-US" dirty="0" smtClean="0"/>
              <a:t>for all machines &amp; inputs</a:t>
            </a:r>
          </a:p>
          <a:p>
            <a:pPr lvl="1"/>
            <a:r>
              <a:rPr lang="en-US" dirty="0" smtClean="0"/>
              <a:t>Creates some </a:t>
            </a:r>
            <a:r>
              <a:rPr lang="en-US" dirty="0" smtClean="0">
                <a:solidFill>
                  <a:schemeClr val="accent1"/>
                </a:solidFill>
              </a:rPr>
              <a:t>major software engineering issues </a:t>
            </a:r>
          </a:p>
          <a:p>
            <a:pPr lvl="1">
              <a:buNone/>
            </a:pPr>
            <a:endParaRPr lang="en-US" dirty="0" smtClean="0">
              <a:solidFill>
                <a:schemeClr val="accent1"/>
              </a:solidFill>
            </a:endParaRPr>
          </a:p>
        </p:txBody>
      </p:sp>
      <p:pic>
        <p:nvPicPr>
          <p:cNvPr id="2052" name="Picture 4"/>
          <p:cNvPicPr>
            <a:picLocks noChangeAspect="1" noChangeArrowheads="1"/>
          </p:cNvPicPr>
          <p:nvPr/>
        </p:nvPicPr>
        <p:blipFill>
          <a:blip r:embed="rId3" cstate="print"/>
          <a:srcRect/>
          <a:stretch>
            <a:fillRect/>
          </a:stretch>
        </p:blipFill>
        <p:spPr bwMode="auto">
          <a:xfrm>
            <a:off x="2209800" y="3562350"/>
            <a:ext cx="4191000" cy="3143250"/>
          </a:xfrm>
          <a:prstGeom prst="rect">
            <a:avLst/>
          </a:prstGeom>
          <a:noFill/>
          <a:ln w="9525">
            <a:noFill/>
            <a:miter lim="800000"/>
            <a:headEnd/>
            <a:tailEnd/>
          </a:ln>
        </p:spPr>
      </p:pic>
    </p:spTree>
    <p:extLst>
      <p:ext uri="{BB962C8B-B14F-4D97-AF65-F5344CB8AC3E}">
        <p14:creationId xmlns:p14="http://schemas.microsoft.com/office/powerpoint/2010/main" val="2086108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Not Fully Automatable</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b="1" dirty="0">
                <a:solidFill>
                  <a:schemeClr val="accent3"/>
                </a:solidFill>
                <a:effectLst>
                  <a:outerShdw blurRad="50800" dist="38100" dir="2700000" algn="tl" rotWithShape="0">
                    <a:srgbClr val="000000">
                      <a:alpha val="43000"/>
                    </a:srgbClr>
                  </a:outerShdw>
                </a:effectLst>
              </a:rPr>
              <a:t>Cannot guarantee </a:t>
            </a:r>
            <a:r>
              <a:rPr lang="en-US" dirty="0"/>
              <a:t>automated solution works</a:t>
            </a:r>
          </a:p>
          <a:p>
            <a:pPr lvl="1"/>
            <a:r>
              <a:rPr lang="en-US" dirty="0" smtClean="0"/>
              <a:t>Even for specific input, </a:t>
            </a:r>
            <a:r>
              <a:rPr lang="en-US" dirty="0" smtClean="0">
                <a:solidFill>
                  <a:schemeClr val="accent1"/>
                </a:solidFill>
              </a:rPr>
              <a:t>cannot provide program ends</a:t>
            </a:r>
          </a:p>
          <a:p>
            <a:pPr lvl="1"/>
            <a:r>
              <a:rPr lang="en-US" b="1" dirty="0" smtClean="0">
                <a:solidFill>
                  <a:schemeClr val="accent1"/>
                </a:solidFill>
                <a:effectLst>
                  <a:outerShdw blurRad="38100" dist="38100" dir="2700000" algn="tl">
                    <a:srgbClr val="000000">
                      <a:alpha val="43137"/>
                    </a:srgbClr>
                  </a:outerShdw>
                </a:effectLst>
              </a:rPr>
              <a:t>Impossible to find bug </a:t>
            </a:r>
            <a:r>
              <a:rPr lang="en-US" dirty="0"/>
              <a:t>if program not supposed to end</a:t>
            </a:r>
          </a:p>
        </p:txBody>
      </p:sp>
      <p:pic>
        <p:nvPicPr>
          <p:cNvPr id="4" name="Picture 3"/>
          <p:cNvPicPr>
            <a:picLocks noChangeAspect="1"/>
          </p:cNvPicPr>
          <p:nvPr/>
        </p:nvPicPr>
        <p:blipFill>
          <a:blip r:embed="rId2" cstate="print"/>
          <a:stretch>
            <a:fillRect/>
          </a:stretch>
        </p:blipFill>
        <p:spPr>
          <a:xfrm>
            <a:off x="3200400" y="3124200"/>
            <a:ext cx="2628900" cy="3505200"/>
          </a:xfrm>
          <a:prstGeom prst="rect">
            <a:avLst/>
          </a:prstGeom>
        </p:spPr>
      </p:pic>
    </p:spTree>
    <p:extLst>
      <p:ext uri="{BB962C8B-B14F-4D97-AF65-F5344CB8AC3E}">
        <p14:creationId xmlns:p14="http://schemas.microsoft.com/office/powerpoint/2010/main" val="24707692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Not Fully Automatable</a:t>
            </a:r>
            <a:endParaRPr lang="en-US" dirty="0"/>
          </a:p>
        </p:txBody>
      </p:sp>
      <p:sp>
        <p:nvSpPr>
          <p:cNvPr id="3" name="Content Placeholder 2"/>
          <p:cNvSpPr>
            <a:spLocks noGrp="1"/>
          </p:cNvSpPr>
          <p:nvPr>
            <p:ph sz="quarter" idx="1"/>
          </p:nvPr>
        </p:nvSpPr>
        <p:spPr/>
        <p:txBody>
          <a:bodyPr>
            <a:normAutofit/>
          </a:bodyPr>
          <a:lstStyle/>
          <a:p>
            <a:r>
              <a:rPr lang="en-US" b="1" dirty="0" smtClean="0">
                <a:solidFill>
                  <a:schemeClr val="accent3"/>
                </a:solidFill>
                <a:effectLst>
                  <a:outerShdw blurRad="50800" dist="38100" dir="2700000" algn="tl" rotWithShape="0">
                    <a:srgbClr val="000000">
                      <a:alpha val="43000"/>
                    </a:srgbClr>
                  </a:outerShdw>
                </a:effectLst>
              </a:rPr>
              <a:t>Cannot guarantee </a:t>
            </a:r>
            <a:r>
              <a:rPr lang="en-US" dirty="0" smtClean="0"/>
              <a:t>automated solution works</a:t>
            </a:r>
          </a:p>
          <a:p>
            <a:pPr lvl="1"/>
            <a:r>
              <a:rPr lang="en-US" dirty="0" smtClean="0"/>
              <a:t>But for some </a:t>
            </a:r>
            <a:r>
              <a:rPr lang="en-US" dirty="0" smtClean="0">
                <a:solidFill>
                  <a:schemeClr val="accent1"/>
                </a:solidFill>
              </a:rPr>
              <a:t>(most) cases working </a:t>
            </a:r>
            <a:r>
              <a:rPr lang="en-US" dirty="0" err="1" smtClean="0">
                <a:solidFill>
                  <a:schemeClr val="accent1"/>
                </a:solidFill>
              </a:rPr>
              <a:t>prover</a:t>
            </a:r>
            <a:r>
              <a:rPr lang="en-US" dirty="0" smtClean="0">
                <a:solidFill>
                  <a:schemeClr val="accent1"/>
                </a:solidFill>
              </a:rPr>
              <a:t> possible</a:t>
            </a:r>
          </a:p>
          <a:p>
            <a:pPr lvl="1"/>
            <a:r>
              <a:rPr lang="en-US" dirty="0" smtClean="0">
                <a:solidFill>
                  <a:schemeClr val="accent1"/>
                </a:solidFill>
              </a:rPr>
              <a:t>Still expensive </a:t>
            </a:r>
            <a:r>
              <a:rPr lang="en-US" dirty="0" smtClean="0"/>
              <a:t>to run, especially given these issues</a:t>
            </a:r>
          </a:p>
          <a:p>
            <a:pPr lvl="1"/>
            <a:r>
              <a:rPr lang="en-US" dirty="0" smtClean="0"/>
              <a:t>Issue will be </a:t>
            </a:r>
            <a:r>
              <a:rPr lang="en-US" dirty="0" smtClean="0">
                <a:solidFill>
                  <a:schemeClr val="accent1"/>
                </a:solidFill>
              </a:rPr>
              <a:t>recurring problem for automation</a:t>
            </a:r>
          </a:p>
        </p:txBody>
      </p:sp>
      <p:pic>
        <p:nvPicPr>
          <p:cNvPr id="5" name="Picture 4" descr="Screen Shot 2013-01-22 at 10.15.3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38200" y="3581400"/>
            <a:ext cx="7704068" cy="1004318"/>
          </a:xfrm>
          <a:prstGeom prst="rect">
            <a:avLst/>
          </a:prstGeom>
        </p:spPr>
      </p:pic>
      <p:pic>
        <p:nvPicPr>
          <p:cNvPr id="6" name="Picture 5" descr="Screen Shot 2013-01-22 at 10.15.3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4881" y="4495800"/>
            <a:ext cx="7699520" cy="914400"/>
          </a:xfrm>
          <a:prstGeom prst="rect">
            <a:avLst/>
          </a:prstGeom>
        </p:spPr>
      </p:pic>
    </p:spTree>
    <p:extLst>
      <p:ext uri="{BB962C8B-B14F-4D97-AF65-F5344CB8AC3E}">
        <p14:creationId xmlns:p14="http://schemas.microsoft.com/office/powerpoint/2010/main" val="1853860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Not Fully Automatable</a:t>
            </a:r>
            <a:endParaRPr lang="en-US" dirty="0"/>
          </a:p>
        </p:txBody>
      </p:sp>
      <p:sp>
        <p:nvSpPr>
          <p:cNvPr id="3" name="Content Placeholder 2"/>
          <p:cNvSpPr>
            <a:spLocks noGrp="1"/>
          </p:cNvSpPr>
          <p:nvPr>
            <p:ph sz="quarter" idx="1"/>
          </p:nvPr>
        </p:nvSpPr>
        <p:spPr/>
        <p:txBody>
          <a:bodyPr>
            <a:normAutofit/>
          </a:bodyPr>
          <a:lstStyle/>
          <a:p>
            <a:r>
              <a:rPr lang="en-US" dirty="0" smtClean="0">
                <a:solidFill>
                  <a:schemeClr val="accent3"/>
                </a:solidFill>
              </a:rPr>
              <a:t>Show “trust” problem fails</a:t>
            </a:r>
            <a:r>
              <a:rPr lang="en-US" dirty="0" smtClean="0"/>
              <a:t> using similar approach</a:t>
            </a:r>
          </a:p>
          <a:p>
            <a:pPr lvl="1"/>
            <a:r>
              <a:rPr lang="en-US" dirty="0" smtClean="0"/>
              <a:t>How to do we </a:t>
            </a:r>
            <a:r>
              <a:rPr lang="en-US" dirty="0" smtClean="0">
                <a:solidFill>
                  <a:schemeClr val="accent1"/>
                </a:solidFill>
              </a:rPr>
              <a:t>know </a:t>
            </a:r>
            <a:r>
              <a:rPr lang="en-US" dirty="0" err="1" smtClean="0">
                <a:solidFill>
                  <a:schemeClr val="accent1"/>
                </a:solidFill>
              </a:rPr>
              <a:t>prover</a:t>
            </a:r>
            <a:r>
              <a:rPr lang="en-US" dirty="0" smtClean="0">
                <a:solidFill>
                  <a:schemeClr val="accent1"/>
                </a:solidFill>
              </a:rPr>
              <a:t> does not contain bug?</a:t>
            </a:r>
          </a:p>
          <a:p>
            <a:pPr lvl="1"/>
            <a:r>
              <a:rPr lang="en-US" dirty="0" smtClean="0">
                <a:solidFill>
                  <a:schemeClr val="accent1"/>
                </a:solidFill>
              </a:rPr>
              <a:t>Could it not terminate </a:t>
            </a:r>
            <a:r>
              <a:rPr lang="en-US" dirty="0" smtClean="0"/>
              <a:t>but still be bug free?</a:t>
            </a:r>
            <a:endParaRPr lang="en-US" dirty="0">
              <a:solidFill>
                <a:schemeClr val="accent1"/>
              </a:solidFill>
            </a:endParaRPr>
          </a:p>
        </p:txBody>
      </p:sp>
      <p:pic>
        <p:nvPicPr>
          <p:cNvPr id="4" name="Picture 3" descr="Screen Shot 2013-01-22 at 10.19.1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9600" y="3124200"/>
            <a:ext cx="7467600" cy="1081861"/>
          </a:xfrm>
          <a:prstGeom prst="rect">
            <a:avLst/>
          </a:prstGeom>
        </p:spPr>
      </p:pic>
      <p:pic>
        <p:nvPicPr>
          <p:cNvPr id="5" name="Picture 4"/>
          <p:cNvPicPr>
            <a:picLocks noChangeAspect="1"/>
          </p:cNvPicPr>
          <p:nvPr/>
        </p:nvPicPr>
        <p:blipFill>
          <a:blip r:embed="rId3" cstate="print"/>
          <a:stretch>
            <a:fillRect/>
          </a:stretch>
        </p:blipFill>
        <p:spPr>
          <a:xfrm>
            <a:off x="1981200" y="4191000"/>
            <a:ext cx="3505200" cy="2536889"/>
          </a:xfrm>
          <a:prstGeom prst="rect">
            <a:avLst/>
          </a:prstGeom>
        </p:spPr>
      </p:pic>
    </p:spTree>
    <p:extLst>
      <p:ext uri="{BB962C8B-B14F-4D97-AF65-F5344CB8AC3E}">
        <p14:creationId xmlns:p14="http://schemas.microsoft.com/office/powerpoint/2010/main" val="3046063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Slides</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t>Slides contain </a:t>
            </a:r>
            <a:r>
              <a:rPr lang="en-US" dirty="0" smtClean="0">
                <a:solidFill>
                  <a:schemeClr val="accent3"/>
                </a:solidFill>
              </a:rPr>
              <a:t>more pictures, less text</a:t>
            </a:r>
          </a:p>
          <a:p>
            <a:pPr lvl="1"/>
            <a:r>
              <a:rPr lang="en-US" dirty="0" smtClean="0">
                <a:solidFill>
                  <a:schemeClr val="accent1"/>
                </a:solidFill>
              </a:rPr>
              <a:t>Makes lectures more interesting</a:t>
            </a:r>
            <a:r>
              <a:rPr lang="en-US" dirty="0" smtClean="0"/>
              <a:t> &amp; fun to attend</a:t>
            </a:r>
          </a:p>
          <a:p>
            <a:pPr lvl="1"/>
            <a:r>
              <a:rPr lang="en-US" dirty="0" smtClean="0"/>
              <a:t>Can use </a:t>
            </a:r>
            <a:r>
              <a:rPr lang="en-US" dirty="0" smtClean="0">
                <a:solidFill>
                  <a:schemeClr val="accent1"/>
                </a:solidFill>
              </a:rPr>
              <a:t>more ways to reinforce lessons</a:t>
            </a:r>
          </a:p>
          <a:p>
            <a:pPr lvl="1"/>
            <a:r>
              <a:rPr lang="en-US" dirty="0" smtClean="0">
                <a:solidFill>
                  <a:schemeClr val="accent1"/>
                </a:solidFill>
              </a:rPr>
              <a:t>Proper presentation techniques </a:t>
            </a:r>
            <a:r>
              <a:rPr lang="en-US" dirty="0" smtClean="0"/>
              <a:t>modeled in class</a:t>
            </a:r>
          </a:p>
          <a:p>
            <a:r>
              <a:rPr lang="en-US" dirty="0" smtClean="0"/>
              <a:t>Slide deck </a:t>
            </a:r>
            <a:r>
              <a:rPr lang="en-US" dirty="0" smtClean="0">
                <a:solidFill>
                  <a:schemeClr val="accent3"/>
                </a:solidFill>
              </a:rPr>
              <a:t>posted to webpage before class</a:t>
            </a:r>
          </a:p>
          <a:p>
            <a:pPr lvl="1"/>
            <a:r>
              <a:rPr lang="en-US" dirty="0" smtClean="0">
                <a:solidFill>
                  <a:schemeClr val="accent1"/>
                </a:solidFill>
              </a:rPr>
              <a:t>Includes PDF</a:t>
            </a:r>
            <a:r>
              <a:rPr lang="en-US" dirty="0" smtClean="0">
                <a:solidFill>
                  <a:schemeClr val="accent3"/>
                </a:solidFill>
              </a:rPr>
              <a:t> </a:t>
            </a:r>
            <a:r>
              <a:rPr lang="en-US" dirty="0" smtClean="0"/>
              <a:t>with space on side for notes</a:t>
            </a:r>
          </a:p>
          <a:p>
            <a:pPr lvl="1"/>
            <a:r>
              <a:rPr lang="en-US" dirty="0" smtClean="0"/>
              <a:t>Using these can help you </a:t>
            </a:r>
            <a:r>
              <a:rPr lang="en-US" dirty="0" smtClean="0">
                <a:solidFill>
                  <a:schemeClr val="accent1"/>
                </a:solidFill>
              </a:rPr>
              <a:t>focus notes on key details</a:t>
            </a:r>
          </a:p>
          <a:p>
            <a:pPr marL="68263" indent="0" algn="ctr">
              <a:buNone/>
            </a:pPr>
            <a:r>
              <a:rPr lang="en-US" sz="2500" b="1" dirty="0">
                <a:solidFill>
                  <a:srgbClr val="7030A0"/>
                </a:solidFill>
                <a:latin typeface="Courier New"/>
                <a:cs typeface="Courier New"/>
              </a:rPr>
              <a:t>www.cse.buffalo.edu/~</a:t>
            </a:r>
            <a:r>
              <a:rPr lang="en-US" sz="2500" b="1" dirty="0" smtClean="0">
                <a:solidFill>
                  <a:srgbClr val="7030A0"/>
                </a:solidFill>
                <a:latin typeface="Courier New"/>
                <a:cs typeface="Courier New"/>
              </a:rPr>
              <a:t>mhertz/courses/cse542</a:t>
            </a:r>
            <a:endParaRPr lang="en-US" sz="2500" b="1" dirty="0">
              <a:solidFill>
                <a:srgbClr val="7030A0"/>
              </a:solidFill>
              <a:latin typeface="Courier New"/>
              <a:cs typeface="Courier New"/>
            </a:endParaRPr>
          </a:p>
        </p:txBody>
      </p:sp>
    </p:spTree>
    <p:extLst>
      <p:ext uri="{BB962C8B-B14F-4D97-AF65-F5344CB8AC3E}">
        <p14:creationId xmlns:p14="http://schemas.microsoft.com/office/powerpoint/2010/main" val="649690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5</a:t>
            </a:r>
            <a:endParaRPr lang="en-US" dirty="0"/>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p14="http://schemas.microsoft.com/office/powerpoint/2010/main" val="2470843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550863" y="228600"/>
            <a:ext cx="8531352" cy="990600"/>
          </a:xfrm>
        </p:spPr>
        <p:txBody>
          <a:bodyPr/>
          <a:lstStyle/>
          <a:p>
            <a:r>
              <a:rPr lang="en-US" dirty="0" smtClean="0"/>
              <a:t>Lies, Darned Lies &amp; Metrics</a:t>
            </a:r>
            <a:endParaRPr lang="en-US" dirty="0"/>
          </a:p>
        </p:txBody>
      </p:sp>
      <p:sp>
        <p:nvSpPr>
          <p:cNvPr id="404483" name="Rectangle 3"/>
          <p:cNvSpPr>
            <a:spLocks noGrp="1" noChangeArrowheads="1"/>
          </p:cNvSpPr>
          <p:nvPr>
            <p:ph sz="quarter" idx="1"/>
          </p:nvPr>
        </p:nvSpPr>
        <p:spPr/>
        <p:txBody>
          <a:bodyPr/>
          <a:lstStyle/>
          <a:p>
            <a:r>
              <a:rPr lang="en-US" dirty="0" smtClean="0">
                <a:solidFill>
                  <a:schemeClr val="accent3"/>
                </a:solidFill>
              </a:rPr>
              <a:t>Person-year common measure</a:t>
            </a:r>
            <a:r>
              <a:rPr lang="en-US" dirty="0" smtClean="0"/>
              <a:t> of work performed</a:t>
            </a:r>
          </a:p>
          <a:p>
            <a:pPr lvl="1"/>
            <a:r>
              <a:rPr lang="en-US" dirty="0" smtClean="0"/>
              <a:t>Work done by </a:t>
            </a:r>
            <a:r>
              <a:rPr lang="en-US" dirty="0" smtClean="0">
                <a:solidFill>
                  <a:schemeClr val="accent1"/>
                </a:solidFill>
              </a:rPr>
              <a:t>1 person over 1 year</a:t>
            </a:r>
          </a:p>
          <a:p>
            <a:pPr lvl="1"/>
            <a:r>
              <a:rPr lang="en-US" dirty="0" smtClean="0">
                <a:solidFill>
                  <a:schemeClr val="accent1"/>
                </a:solidFill>
              </a:rPr>
              <a:t>12 people in 1 month</a:t>
            </a:r>
            <a:r>
              <a:rPr lang="en-US" dirty="0" smtClean="0"/>
              <a:t> also a person-year of work</a:t>
            </a:r>
          </a:p>
          <a:p>
            <a:pPr lvl="1"/>
            <a:r>
              <a:rPr lang="en-US" dirty="0" smtClean="0"/>
              <a:t>Or </a:t>
            </a:r>
            <a:r>
              <a:rPr lang="en-US" dirty="0" smtClean="0">
                <a:solidFill>
                  <a:schemeClr val="accent1"/>
                </a:solidFill>
              </a:rPr>
              <a:t>4 people in 2 months + 1 person in 4 months</a:t>
            </a:r>
          </a:p>
        </p:txBody>
      </p:sp>
    </p:spTree>
    <p:extLst>
      <p:ext uri="{BB962C8B-B14F-4D97-AF65-F5344CB8AC3E}">
        <p14:creationId xmlns:p14="http://schemas.microsoft.com/office/powerpoint/2010/main" val="10499139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550863" y="228600"/>
            <a:ext cx="8531352" cy="990600"/>
          </a:xfrm>
        </p:spPr>
        <p:txBody>
          <a:bodyPr/>
          <a:lstStyle/>
          <a:p>
            <a:r>
              <a:rPr lang="en-US" dirty="0" smtClean="0"/>
              <a:t>Lies, Darned Lies &amp; Metrics</a:t>
            </a:r>
            <a:endParaRPr lang="en-US" dirty="0"/>
          </a:p>
        </p:txBody>
      </p:sp>
      <p:sp>
        <p:nvSpPr>
          <p:cNvPr id="404483" name="Rectangle 3"/>
          <p:cNvSpPr>
            <a:spLocks noGrp="1" noChangeArrowheads="1"/>
          </p:cNvSpPr>
          <p:nvPr>
            <p:ph sz="quarter" idx="1"/>
          </p:nvPr>
        </p:nvSpPr>
        <p:spPr/>
        <p:txBody>
          <a:bodyPr/>
          <a:lstStyle/>
          <a:p>
            <a:r>
              <a:rPr lang="en-US" dirty="0" smtClean="0">
                <a:solidFill>
                  <a:schemeClr val="accent3"/>
                </a:solidFill>
              </a:rPr>
              <a:t>Person-year common measure</a:t>
            </a:r>
            <a:r>
              <a:rPr lang="en-US" dirty="0" smtClean="0"/>
              <a:t> of work performed</a:t>
            </a:r>
          </a:p>
          <a:p>
            <a:pPr lvl="1"/>
            <a:r>
              <a:rPr lang="en-US" dirty="0" smtClean="0"/>
              <a:t>Work done by </a:t>
            </a:r>
            <a:r>
              <a:rPr lang="en-US" dirty="0" smtClean="0">
                <a:solidFill>
                  <a:schemeClr val="accent1"/>
                </a:solidFill>
              </a:rPr>
              <a:t>1 person over 1 year</a:t>
            </a:r>
          </a:p>
          <a:p>
            <a:pPr lvl="1"/>
            <a:r>
              <a:rPr lang="en-US" dirty="0" smtClean="0">
                <a:solidFill>
                  <a:schemeClr val="accent1"/>
                </a:solidFill>
              </a:rPr>
              <a:t>12 people in 1 month</a:t>
            </a:r>
            <a:r>
              <a:rPr lang="en-US" dirty="0" smtClean="0"/>
              <a:t> also a person-year of work</a:t>
            </a:r>
          </a:p>
          <a:p>
            <a:pPr lvl="1"/>
            <a:r>
              <a:rPr lang="en-US" dirty="0" smtClean="0"/>
              <a:t>Or </a:t>
            </a:r>
            <a:r>
              <a:rPr lang="en-US" dirty="0" smtClean="0">
                <a:solidFill>
                  <a:schemeClr val="accent1"/>
                </a:solidFill>
              </a:rPr>
              <a:t>4 people in 2 months + 1 person in 4 months</a:t>
            </a:r>
          </a:p>
          <a:p>
            <a:r>
              <a:rPr lang="en-US" dirty="0" smtClean="0">
                <a:solidFill>
                  <a:schemeClr val="accent3"/>
                </a:solidFill>
              </a:rPr>
              <a:t>Among the </a:t>
            </a:r>
            <a:r>
              <a:rPr lang="en-US" dirty="0" smtClean="0">
                <a:solidFill>
                  <a:srgbClr val="FF0000"/>
                </a:solidFill>
                <a:effectLst>
                  <a:glow rad="228600">
                    <a:schemeClr val="accent6">
                      <a:satMod val="175000"/>
                      <a:alpha val="40000"/>
                    </a:schemeClr>
                  </a:glow>
                  <a:outerShdw blurRad="50800" dist="38100" dir="2700000" algn="tl" rotWithShape="0">
                    <a:prstClr val="black">
                      <a:alpha val="40000"/>
                    </a:prstClr>
                  </a:outerShdw>
                </a:effectLst>
              </a:rPr>
              <a:t>stupidest</a:t>
            </a:r>
            <a:r>
              <a:rPr lang="en-US" dirty="0" smtClean="0">
                <a:solidFill>
                  <a:srgbClr val="FF0000"/>
                </a:solidFill>
                <a:effectLst>
                  <a:glow rad="228600">
                    <a:schemeClr val="accent6">
                      <a:satMod val="175000"/>
                      <a:alpha val="40000"/>
                    </a:schemeClr>
                  </a:glow>
                </a:effectLst>
              </a:rPr>
              <a:t> </a:t>
            </a:r>
            <a:r>
              <a:rPr lang="en-US" dirty="0" smtClean="0">
                <a:solidFill>
                  <a:schemeClr val="accent3"/>
                </a:solidFill>
              </a:rPr>
              <a:t>metrics </a:t>
            </a:r>
            <a:r>
              <a:rPr lang="en-US" dirty="0" smtClean="0"/>
              <a:t>ever &amp; ever</a:t>
            </a:r>
          </a:p>
          <a:p>
            <a:pPr lvl="1"/>
            <a:r>
              <a:rPr lang="en-US" dirty="0" smtClean="0"/>
              <a:t>Often see </a:t>
            </a:r>
            <a:r>
              <a:rPr lang="en-US" dirty="0" smtClean="0">
                <a:solidFill>
                  <a:schemeClr val="accent1"/>
                </a:solidFill>
              </a:rPr>
              <a:t>coders’ productivity vary by 10x</a:t>
            </a:r>
          </a:p>
          <a:p>
            <a:pPr lvl="1"/>
            <a:r>
              <a:rPr lang="en-US" dirty="0" smtClean="0">
                <a:solidFill>
                  <a:schemeClr val="accent1"/>
                </a:solidFill>
              </a:rPr>
              <a:t>Ignores meetings, sick days, hangovers </a:t>
            </a:r>
            <a:r>
              <a:rPr lang="en-US" dirty="0" smtClean="0"/>
              <a:t>in calculation</a:t>
            </a:r>
          </a:p>
          <a:p>
            <a:pPr lvl="1"/>
            <a:r>
              <a:rPr lang="en-US" dirty="0" smtClean="0"/>
              <a:t>Can do a lot </a:t>
            </a:r>
            <a:r>
              <a:rPr lang="en-US" dirty="0" smtClean="0">
                <a:solidFill>
                  <a:schemeClr val="accent1"/>
                </a:solidFill>
              </a:rPr>
              <a:t>more in an 8-hour day vs. 8 1-hour days</a:t>
            </a:r>
          </a:p>
        </p:txBody>
      </p:sp>
    </p:spTree>
    <p:extLst>
      <p:ext uri="{BB962C8B-B14F-4D97-AF65-F5344CB8AC3E}">
        <p14:creationId xmlns:p14="http://schemas.microsoft.com/office/powerpoint/2010/main" val="4207771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Person-Months Scale?</a:t>
            </a:r>
            <a:endParaRPr lang="en-US" dirty="0"/>
          </a:p>
        </p:txBody>
      </p:sp>
      <p:sp>
        <p:nvSpPr>
          <p:cNvPr id="3" name="Content Placeholder 2"/>
          <p:cNvSpPr>
            <a:spLocks noGrp="1"/>
          </p:cNvSpPr>
          <p:nvPr>
            <p:ph sz="quarter" idx="2"/>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6" name="Text Placeholder 5"/>
          <p:cNvSpPr>
            <a:spLocks noGrp="1"/>
          </p:cNvSpPr>
          <p:nvPr>
            <p:ph type="body" sz="quarter" idx="1"/>
          </p:nvPr>
        </p:nvSpPr>
        <p:spPr/>
        <p:txBody>
          <a:bodyPr/>
          <a:lstStyle/>
          <a:p>
            <a:r>
              <a:rPr lang="en-US" dirty="0" smtClean="0"/>
              <a:t>9 </a:t>
            </a:r>
            <a:r>
              <a:rPr lang="en-US" dirty="0" err="1" smtClean="0"/>
              <a:t>x</a:t>
            </a:r>
            <a:r>
              <a:rPr lang="en-US" dirty="0" smtClean="0"/>
              <a:t> 1 Month of Work</a:t>
            </a:r>
            <a:endParaRPr lang="en-US" dirty="0"/>
          </a:p>
        </p:txBody>
      </p:sp>
      <p:pic>
        <p:nvPicPr>
          <p:cNvPr id="462853" name="Picture 5" descr="C:\Documents and Settings\Matthew Hertz\Local Settings\Temporary Internet Files\Content.IE5\OU773MCX\MPj04394020000[1].jpg"/>
          <p:cNvPicPr>
            <a:picLocks noChangeAspect="1" noChangeArrowheads="1"/>
          </p:cNvPicPr>
          <p:nvPr/>
        </p:nvPicPr>
        <p:blipFill>
          <a:blip r:embed="rId2" cstate="print">
            <a:clrChange>
              <a:clrFrom>
                <a:srgbClr val="F9F9F9"/>
              </a:clrFrom>
              <a:clrTo>
                <a:srgbClr val="F9F9F9">
                  <a:alpha val="0"/>
                </a:srgbClr>
              </a:clrTo>
            </a:clrChange>
          </a:blip>
          <a:srcRect/>
          <a:stretch>
            <a:fillRect/>
          </a:stretch>
        </p:blipFill>
        <p:spPr bwMode="auto">
          <a:xfrm>
            <a:off x="484496" y="2438400"/>
            <a:ext cx="3581400" cy="3581400"/>
          </a:xfrm>
          <a:prstGeom prst="rect">
            <a:avLst/>
          </a:prstGeom>
          <a:noFill/>
        </p:spPr>
      </p:pic>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7601" y="2424773"/>
            <a:ext cx="1038223" cy="1908088"/>
          </a:xfrm>
          <a:prstGeom prst="rect">
            <a:avLst/>
          </a:prstGeom>
        </p:spPr>
      </p:pic>
    </p:spTree>
    <p:extLst>
      <p:ext uri="{BB962C8B-B14F-4D97-AF65-F5344CB8AC3E}">
        <p14:creationId xmlns:p14="http://schemas.microsoft.com/office/powerpoint/2010/main" val="5795504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Person-Months Scale?</a:t>
            </a:r>
            <a:endParaRPr lang="en-US" dirty="0"/>
          </a:p>
        </p:txBody>
      </p:sp>
      <p:sp>
        <p:nvSpPr>
          <p:cNvPr id="3" name="Content Placeholder 2"/>
          <p:cNvSpPr>
            <a:spLocks noGrp="1"/>
          </p:cNvSpPr>
          <p:nvPr>
            <p:ph sz="quarter" idx="2"/>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6" name="Text Placeholder 5"/>
          <p:cNvSpPr>
            <a:spLocks noGrp="1"/>
          </p:cNvSpPr>
          <p:nvPr>
            <p:ph type="body" sz="quarter" idx="1"/>
          </p:nvPr>
        </p:nvSpPr>
        <p:spPr/>
        <p:txBody>
          <a:bodyPr/>
          <a:lstStyle/>
          <a:p>
            <a:r>
              <a:rPr lang="en-US" dirty="0" smtClean="0"/>
              <a:t>9 </a:t>
            </a:r>
            <a:r>
              <a:rPr lang="en-US" dirty="0" err="1" smtClean="0"/>
              <a:t>x</a:t>
            </a:r>
            <a:r>
              <a:rPr lang="en-US" dirty="0" smtClean="0"/>
              <a:t> 1 Month of Work</a:t>
            </a:r>
            <a:endParaRPr lang="en-US" dirty="0"/>
          </a:p>
        </p:txBody>
      </p:sp>
      <p:pic>
        <p:nvPicPr>
          <p:cNvPr id="462853" name="Picture 5" descr="C:\Documents and Settings\Matthew Hertz\Local Settings\Temporary Internet Files\Content.IE5\OU773MCX\MPj04394020000[1].jpg"/>
          <p:cNvPicPr>
            <a:picLocks noChangeAspect="1" noChangeArrowheads="1"/>
          </p:cNvPicPr>
          <p:nvPr/>
        </p:nvPicPr>
        <p:blipFill>
          <a:blip r:embed="rId2" cstate="print">
            <a:clrChange>
              <a:clrFrom>
                <a:srgbClr val="F9F9F9"/>
              </a:clrFrom>
              <a:clrTo>
                <a:srgbClr val="F9F9F9">
                  <a:alpha val="0"/>
                </a:srgbClr>
              </a:clrTo>
            </a:clrChange>
          </a:blip>
          <a:srcRect/>
          <a:stretch>
            <a:fillRect/>
          </a:stretch>
        </p:blipFill>
        <p:spPr bwMode="auto">
          <a:xfrm>
            <a:off x="484496" y="2438400"/>
            <a:ext cx="3581400" cy="3581400"/>
          </a:xfrm>
          <a:prstGeom prst="rect">
            <a:avLst/>
          </a:prstGeom>
          <a:noFill/>
        </p:spPr>
      </p:pic>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7601" y="2424773"/>
            <a:ext cx="1038223" cy="1908088"/>
          </a:xfrm>
          <a:prstGeom prst="rect">
            <a:avLst/>
          </a:prstGeom>
        </p:spPr>
      </p:pic>
      <p:sp>
        <p:nvSpPr>
          <p:cNvPr id="7" name="Text Placeholder 6"/>
          <p:cNvSpPr>
            <a:spLocks noGrp="1"/>
          </p:cNvSpPr>
          <p:nvPr>
            <p:ph type="body" sz="quarter" idx="3"/>
          </p:nvPr>
        </p:nvSpPr>
        <p:spPr>
          <a:xfrm>
            <a:off x="4800600" y="1752600"/>
            <a:ext cx="3886200" cy="640080"/>
          </a:xfrm>
        </p:spPr>
        <p:txBody>
          <a:bodyPr/>
          <a:lstStyle/>
          <a:p>
            <a:r>
              <a:rPr lang="en-US" dirty="0" smtClean="0"/>
              <a:t>1 </a:t>
            </a:r>
            <a:r>
              <a:rPr lang="en-US" dirty="0" err="1" smtClean="0"/>
              <a:t>x</a:t>
            </a:r>
            <a:r>
              <a:rPr lang="en-US" dirty="0" smtClean="0"/>
              <a:t> 9 Months of Work</a:t>
            </a:r>
            <a:endParaRPr lang="en-US" dirty="0"/>
          </a:p>
        </p:txBody>
      </p:sp>
    </p:spTree>
    <p:extLst>
      <p:ext uri="{BB962C8B-B14F-4D97-AF65-F5344CB8AC3E}">
        <p14:creationId xmlns:p14="http://schemas.microsoft.com/office/powerpoint/2010/main" val="16666286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Person-Months Scale?</a:t>
            </a:r>
            <a:endParaRPr lang="en-US" dirty="0"/>
          </a:p>
        </p:txBody>
      </p:sp>
      <p:sp>
        <p:nvSpPr>
          <p:cNvPr id="3" name="Content Placeholder 2"/>
          <p:cNvSpPr>
            <a:spLocks noGrp="1"/>
          </p:cNvSpPr>
          <p:nvPr>
            <p:ph sz="quarter" idx="2"/>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6" name="Text Placeholder 5"/>
          <p:cNvSpPr>
            <a:spLocks noGrp="1"/>
          </p:cNvSpPr>
          <p:nvPr>
            <p:ph type="body" sz="quarter" idx="1"/>
          </p:nvPr>
        </p:nvSpPr>
        <p:spPr/>
        <p:txBody>
          <a:bodyPr/>
          <a:lstStyle/>
          <a:p>
            <a:r>
              <a:rPr lang="en-US" dirty="0" smtClean="0"/>
              <a:t>9 </a:t>
            </a:r>
            <a:r>
              <a:rPr lang="en-US" dirty="0" err="1" smtClean="0"/>
              <a:t>x</a:t>
            </a:r>
            <a:r>
              <a:rPr lang="en-US" dirty="0" smtClean="0"/>
              <a:t> 1 Month of Work</a:t>
            </a:r>
            <a:endParaRPr lang="en-US" dirty="0"/>
          </a:p>
        </p:txBody>
      </p:sp>
      <p:pic>
        <p:nvPicPr>
          <p:cNvPr id="462853" name="Picture 5" descr="C:\Documents and Settings\Matthew Hertz\Local Settings\Temporary Internet Files\Content.IE5\OU773MCX\MPj04394020000[1].jpg"/>
          <p:cNvPicPr>
            <a:picLocks noChangeAspect="1" noChangeArrowheads="1"/>
          </p:cNvPicPr>
          <p:nvPr/>
        </p:nvPicPr>
        <p:blipFill>
          <a:blip r:embed="rId3" cstate="print">
            <a:clrChange>
              <a:clrFrom>
                <a:srgbClr val="F9F9F9"/>
              </a:clrFrom>
              <a:clrTo>
                <a:srgbClr val="F9F9F9">
                  <a:alpha val="0"/>
                </a:srgbClr>
              </a:clrTo>
            </a:clrChange>
          </a:blip>
          <a:srcRect/>
          <a:stretch>
            <a:fillRect/>
          </a:stretch>
        </p:blipFill>
        <p:spPr bwMode="auto">
          <a:xfrm>
            <a:off x="484496" y="2438400"/>
            <a:ext cx="3581400" cy="3581400"/>
          </a:xfrm>
          <a:prstGeom prst="rect">
            <a:avLst/>
          </a:prstGeom>
          <a:noFill/>
        </p:spPr>
      </p:pic>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57601" y="2424773"/>
            <a:ext cx="1038223" cy="1908088"/>
          </a:xfrm>
          <a:prstGeom prst="rect">
            <a:avLst/>
          </a:prstGeom>
        </p:spPr>
      </p:pic>
      <p:sp>
        <p:nvSpPr>
          <p:cNvPr id="7" name="Text Placeholder 6"/>
          <p:cNvSpPr>
            <a:spLocks noGrp="1"/>
          </p:cNvSpPr>
          <p:nvPr>
            <p:ph type="body" sz="quarter" idx="3"/>
          </p:nvPr>
        </p:nvSpPr>
        <p:spPr>
          <a:xfrm>
            <a:off x="4800600" y="1752600"/>
            <a:ext cx="3886200" cy="640080"/>
          </a:xfrm>
        </p:spPr>
        <p:txBody>
          <a:bodyPr/>
          <a:lstStyle/>
          <a:p>
            <a:r>
              <a:rPr lang="en-US" dirty="0" smtClean="0"/>
              <a:t>1 </a:t>
            </a:r>
            <a:r>
              <a:rPr lang="en-US" dirty="0" err="1" smtClean="0"/>
              <a:t>x</a:t>
            </a:r>
            <a:r>
              <a:rPr lang="en-US" dirty="0" smtClean="0"/>
              <a:t> 9 Months of Work</a:t>
            </a:r>
            <a:endParaRPr lang="en-US" dirty="0"/>
          </a:p>
        </p:txBody>
      </p:sp>
      <p:pic>
        <p:nvPicPr>
          <p:cNvPr id="8" name="Picture 3" descr="C:\Documents and Settings\Matthew Hertz\Local Settings\Temporary Internet Files\Content.IE5\HLGVLDGF\MPj04101040000[1].jpg"/>
          <p:cNvPicPr>
            <a:picLocks noChangeAspect="1" noChangeArrowheads="1"/>
          </p:cNvPicPr>
          <p:nvPr/>
        </p:nvPicPr>
        <p:blipFill>
          <a:blip r:embed="rId5" cstate="print"/>
          <a:srcRect/>
          <a:stretch>
            <a:fillRect/>
          </a:stretch>
        </p:blipFill>
        <p:spPr bwMode="auto">
          <a:xfrm>
            <a:off x="4800600" y="2514600"/>
            <a:ext cx="3886200" cy="3886200"/>
          </a:xfrm>
          <a:prstGeom prst="rect">
            <a:avLst/>
          </a:prstGeom>
          <a:noFill/>
        </p:spPr>
      </p:pic>
    </p:spTree>
    <p:extLst>
      <p:ext uri="{BB962C8B-B14F-4D97-AF65-F5344CB8AC3E}">
        <p14:creationId xmlns:p14="http://schemas.microsoft.com/office/powerpoint/2010/main" val="13982774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US"/>
              <a:t>Computer Science “Laws”</a:t>
            </a:r>
          </a:p>
        </p:txBody>
      </p:sp>
      <p:sp>
        <p:nvSpPr>
          <p:cNvPr id="406531" name="Rectangle 3"/>
          <p:cNvSpPr>
            <a:spLocks noGrp="1" noChangeArrowheads="1"/>
          </p:cNvSpPr>
          <p:nvPr>
            <p:ph sz="quarter" idx="1"/>
          </p:nvPr>
        </p:nvSpPr>
        <p:spPr>
          <a:xfrm>
            <a:off x="457200" y="1719263"/>
            <a:ext cx="8686800" cy="4986337"/>
          </a:xfrm>
        </p:spPr>
        <p:txBody>
          <a:bodyPr/>
          <a:lstStyle/>
          <a:p>
            <a:r>
              <a:rPr lang="en-US" dirty="0"/>
              <a:t>Name for </a:t>
            </a:r>
            <a:r>
              <a:rPr lang="en-US" dirty="0">
                <a:solidFill>
                  <a:schemeClr val="accent3"/>
                </a:solidFill>
              </a:rPr>
              <a:t>folk wisdom built up over </a:t>
            </a:r>
            <a:r>
              <a:rPr lang="en-US" dirty="0" smtClean="0">
                <a:solidFill>
                  <a:schemeClr val="accent3"/>
                </a:solidFill>
              </a:rPr>
              <a:t>years</a:t>
            </a:r>
            <a:endParaRPr lang="en-US" dirty="0"/>
          </a:p>
          <a:p>
            <a:endParaRPr lang="en-US" dirty="0" smtClean="0">
              <a:solidFill>
                <a:schemeClr val="accent3"/>
              </a:solidFill>
            </a:endParaRPr>
          </a:p>
          <a:p>
            <a:r>
              <a:rPr lang="en-US" dirty="0" smtClean="0">
                <a:solidFill>
                  <a:schemeClr val="accent3"/>
                </a:solidFill>
              </a:rPr>
              <a:t>Weinberg’s </a:t>
            </a:r>
            <a:r>
              <a:rPr lang="en-US" dirty="0">
                <a:solidFill>
                  <a:schemeClr val="accent3"/>
                </a:solidFill>
              </a:rPr>
              <a:t>Second Law</a:t>
            </a:r>
          </a:p>
          <a:p>
            <a:pPr marL="0" lvl="1" indent="0">
              <a:buFont typeface="Wingdings" pitchFamily="2" charset="2"/>
              <a:buNone/>
            </a:pPr>
            <a:r>
              <a:rPr lang="en-US" sz="2500" dirty="0" smtClean="0">
                <a:solidFill>
                  <a:schemeClr val="accent1"/>
                </a:solidFill>
                <a:cs typeface="Times New Roman" pitchFamily="18" charset="0"/>
              </a:rPr>
              <a:t>If </a:t>
            </a:r>
            <a:r>
              <a:rPr lang="en-US" sz="2500" dirty="0">
                <a:solidFill>
                  <a:schemeClr val="accent1"/>
                </a:solidFill>
                <a:cs typeface="Times New Roman" pitchFamily="18" charset="0"/>
              </a:rPr>
              <a:t>builders built buildings </a:t>
            </a:r>
            <a:r>
              <a:rPr lang="en-US" sz="2500" dirty="0" smtClean="0">
                <a:solidFill>
                  <a:schemeClr val="accent1"/>
                </a:solidFill>
                <a:cs typeface="Times New Roman" pitchFamily="18" charset="0"/>
              </a:rPr>
              <a:t>the way </a:t>
            </a:r>
            <a:r>
              <a:rPr lang="en-US" sz="2500" dirty="0">
                <a:solidFill>
                  <a:schemeClr val="accent1"/>
                </a:solidFill>
                <a:cs typeface="Times New Roman" pitchFamily="18" charset="0"/>
              </a:rPr>
              <a:t>programmers </a:t>
            </a:r>
            <a:r>
              <a:rPr lang="en-US" sz="2500" dirty="0" smtClean="0">
                <a:solidFill>
                  <a:schemeClr val="accent1"/>
                </a:solidFill>
                <a:cs typeface="Times New Roman" pitchFamily="18" charset="0"/>
              </a:rPr>
              <a:t>wrote</a:t>
            </a:r>
            <a:r>
              <a:rPr lang="en-US" sz="2500" dirty="0" smtClean="0">
                <a:cs typeface="Times New Roman" pitchFamily="18" charset="0"/>
              </a:rPr>
              <a:t> programs</a:t>
            </a:r>
            <a:r>
              <a:rPr lang="en-US" sz="2500" dirty="0">
                <a:cs typeface="Times New Roman" pitchFamily="18" charset="0"/>
              </a:rPr>
              <a:t>,</a:t>
            </a:r>
            <a:r>
              <a:rPr lang="en-US" sz="2500" dirty="0" smtClean="0">
                <a:cs typeface="Times New Roman" pitchFamily="18" charset="0"/>
              </a:rPr>
              <a:t> </a:t>
            </a:r>
            <a:br>
              <a:rPr lang="en-US" sz="2500" dirty="0" smtClean="0">
                <a:cs typeface="Times New Roman" pitchFamily="18" charset="0"/>
              </a:rPr>
            </a:br>
            <a:r>
              <a:rPr lang="en-US" sz="2500" dirty="0" smtClean="0">
                <a:cs typeface="Times New Roman" pitchFamily="18" charset="0"/>
              </a:rPr>
              <a:t>the </a:t>
            </a:r>
            <a:r>
              <a:rPr lang="en-US" sz="2500" dirty="0" smtClean="0">
                <a:solidFill>
                  <a:schemeClr val="accent6"/>
                </a:solidFill>
                <a:effectLst>
                  <a:outerShdw blurRad="38100" dist="38100" dir="2700000" algn="tl">
                    <a:srgbClr val="000000">
                      <a:alpha val="43137"/>
                    </a:srgbClr>
                  </a:outerShdw>
                </a:effectLst>
                <a:cs typeface="Times New Roman" pitchFamily="18" charset="0"/>
              </a:rPr>
              <a:t>1</a:t>
            </a:r>
            <a:r>
              <a:rPr lang="en-US" sz="2500" baseline="30000" dirty="0" smtClean="0">
                <a:solidFill>
                  <a:schemeClr val="accent6"/>
                </a:solidFill>
                <a:effectLst>
                  <a:outerShdw blurRad="38100" dist="38100" dir="2700000" algn="tl">
                    <a:srgbClr val="000000">
                      <a:alpha val="43137"/>
                    </a:srgbClr>
                  </a:outerShdw>
                </a:effectLst>
                <a:cs typeface="Times New Roman" pitchFamily="18" charset="0"/>
              </a:rPr>
              <a:t>st</a:t>
            </a:r>
            <a:r>
              <a:rPr lang="en-US" sz="2500" dirty="0" smtClean="0">
                <a:solidFill>
                  <a:schemeClr val="accent6"/>
                </a:solidFill>
                <a:effectLst>
                  <a:outerShdw blurRad="38100" dist="38100" dir="2700000" algn="tl">
                    <a:srgbClr val="000000">
                      <a:alpha val="43137"/>
                    </a:srgbClr>
                  </a:outerShdw>
                </a:effectLst>
                <a:cs typeface="Times New Roman" pitchFamily="18" charset="0"/>
              </a:rPr>
              <a:t> woodpecker […] </a:t>
            </a:r>
            <a:r>
              <a:rPr lang="en-US" sz="2500" dirty="0">
                <a:solidFill>
                  <a:schemeClr val="accent6"/>
                </a:solidFill>
                <a:effectLst>
                  <a:outerShdw blurRad="38100" dist="38100" dir="2700000" algn="tl">
                    <a:srgbClr val="000000">
                      <a:alpha val="43137"/>
                    </a:srgbClr>
                  </a:outerShdw>
                </a:effectLst>
                <a:cs typeface="Times New Roman" pitchFamily="18" charset="0"/>
              </a:rPr>
              <a:t>would destroy civilization</a:t>
            </a:r>
            <a:r>
              <a:rPr lang="en-US" sz="2500" dirty="0" smtClean="0">
                <a:solidFill>
                  <a:schemeClr val="accent6"/>
                </a:solidFill>
                <a:effectLst>
                  <a:outerShdw blurRad="38100" dist="38100" dir="2700000" algn="tl">
                    <a:srgbClr val="000000">
                      <a:alpha val="43137"/>
                    </a:srgbClr>
                  </a:outerShdw>
                </a:effectLst>
                <a:cs typeface="Times New Roman" pitchFamily="18" charset="0"/>
              </a:rPr>
              <a:t>.</a:t>
            </a:r>
          </a:p>
          <a:p>
            <a:endParaRPr lang="en-US" dirty="0" smtClean="0"/>
          </a:p>
          <a:p>
            <a:r>
              <a:rPr lang="en-US" dirty="0" smtClean="0">
                <a:solidFill>
                  <a:schemeClr val="accent3"/>
                </a:solidFill>
              </a:rPr>
              <a:t>Brook’s Law</a:t>
            </a:r>
          </a:p>
          <a:p>
            <a:pPr marL="0" lvl="1" indent="0">
              <a:buFont typeface="Wingdings" pitchFamily="2" charset="2"/>
              <a:buNone/>
            </a:pPr>
            <a:r>
              <a:rPr lang="en-US" sz="2500" dirty="0" smtClean="0">
                <a:solidFill>
                  <a:schemeClr val="accent1"/>
                </a:solidFill>
              </a:rPr>
              <a:t>Adding programmers to a team </a:t>
            </a:r>
            <a:r>
              <a:rPr lang="en-US" sz="2500" dirty="0" smtClean="0"/>
              <a:t>when a product is late </a:t>
            </a:r>
            <a:br>
              <a:rPr lang="en-US" sz="2500" dirty="0" smtClean="0"/>
            </a:br>
            <a:r>
              <a:rPr lang="en-US" sz="2500" dirty="0" smtClean="0">
                <a:solidFill>
                  <a:schemeClr val="accent6"/>
                </a:solidFill>
                <a:effectLst>
                  <a:outerShdw blurRad="50800" dist="38100" dir="2700000">
                    <a:srgbClr val="000000">
                      <a:alpha val="43000"/>
                    </a:srgbClr>
                  </a:outerShdw>
                </a:effectLst>
              </a:rPr>
              <a:t>makes the product even later.</a:t>
            </a:r>
          </a:p>
        </p:txBody>
      </p:sp>
    </p:spTree>
    <p:extLst>
      <p:ext uri="{BB962C8B-B14F-4D97-AF65-F5344CB8AC3E}">
        <p14:creationId xmlns:p14="http://schemas.microsoft.com/office/powerpoint/2010/main" val="10399162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Chief Programmer Team</a:t>
            </a:r>
            <a:endParaRPr lang="en-US" dirty="0"/>
          </a:p>
        </p:txBody>
      </p:sp>
      <p:sp>
        <p:nvSpPr>
          <p:cNvPr id="3" name="Content Placeholder 2"/>
          <p:cNvSpPr>
            <a:spLocks noGrp="1"/>
          </p:cNvSpPr>
          <p:nvPr>
            <p:ph sz="quarter" idx="1"/>
          </p:nvPr>
        </p:nvSpPr>
        <p:spPr/>
        <p:txBody>
          <a:bodyPr/>
          <a:lstStyle/>
          <a:p>
            <a:r>
              <a:rPr lang="en-US" dirty="0" smtClean="0"/>
              <a:t>Productivity </a:t>
            </a:r>
            <a:r>
              <a:rPr lang="en-US" dirty="0" smtClean="0">
                <a:solidFill>
                  <a:schemeClr val="accent3"/>
                </a:solidFill>
              </a:rPr>
              <a:t>improved by limiting communication</a:t>
            </a:r>
          </a:p>
          <a:p>
            <a:pPr lvl="1"/>
            <a:r>
              <a:rPr lang="en-US" dirty="0" smtClean="0">
                <a:solidFill>
                  <a:schemeClr val="accent1"/>
                </a:solidFill>
              </a:rPr>
              <a:t>Everything is chief programmer</a:t>
            </a:r>
            <a:r>
              <a:rPr lang="en-US" dirty="0" smtClean="0"/>
              <a:t>’s responsibility</a:t>
            </a:r>
          </a:p>
        </p:txBody>
      </p:sp>
      <p:pic>
        <p:nvPicPr>
          <p:cNvPr id="4" name="Picture 5" descr="file:///C:/Documents%20and%20Settings/Steve/My%20Documents/=se7%20PowerPoints=/=jpegs=/=Chapter%2004=/sch91264_0403.jpg"/>
          <p:cNvPicPr>
            <a:picLocks noChangeAspect="1" noChangeArrowheads="1"/>
          </p:cNvPicPr>
          <p:nvPr/>
        </p:nvPicPr>
        <p:blipFill>
          <a:blip r:embed="rId3" cstate="print">
            <a:clrChange>
              <a:clrFrom>
                <a:srgbClr val="FFFFFF"/>
              </a:clrFrom>
              <a:clrTo>
                <a:srgbClr val="FFFFFF">
                  <a:alpha val="0"/>
                </a:srgbClr>
              </a:clrTo>
            </a:clrChange>
          </a:blip>
          <a:stretch>
            <a:fillRect/>
          </a:stretch>
        </p:blipFill>
        <p:spPr>
          <a:xfrm>
            <a:off x="685800" y="3124200"/>
            <a:ext cx="7855688" cy="2971800"/>
          </a:xfrm>
          <a:prstGeom prst="rect">
            <a:avLst/>
          </a:prstGeom>
        </p:spPr>
      </p:pic>
    </p:spTree>
    <p:extLst>
      <p:ext uri="{BB962C8B-B14F-4D97-AF65-F5344CB8AC3E}">
        <p14:creationId xmlns:p14="http://schemas.microsoft.com/office/powerpoint/2010/main" val="4160357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Chief Programmer Team</a:t>
            </a:r>
            <a:endParaRPr lang="en-US" dirty="0"/>
          </a:p>
        </p:txBody>
      </p:sp>
      <p:sp>
        <p:nvSpPr>
          <p:cNvPr id="3" name="Content Placeholder 2"/>
          <p:cNvSpPr>
            <a:spLocks noGrp="1"/>
          </p:cNvSpPr>
          <p:nvPr>
            <p:ph sz="quarter" idx="1"/>
          </p:nvPr>
        </p:nvSpPr>
        <p:spPr/>
        <p:txBody>
          <a:bodyPr/>
          <a:lstStyle/>
          <a:p>
            <a:r>
              <a:rPr lang="en-US" dirty="0" smtClean="0"/>
              <a:t>Productivity </a:t>
            </a:r>
            <a:r>
              <a:rPr lang="en-US" dirty="0" smtClean="0">
                <a:solidFill>
                  <a:schemeClr val="accent3"/>
                </a:solidFill>
              </a:rPr>
              <a:t>improved by limiting communication</a:t>
            </a:r>
          </a:p>
          <a:p>
            <a:pPr lvl="1"/>
            <a:r>
              <a:rPr lang="en-US" dirty="0" smtClean="0">
                <a:solidFill>
                  <a:schemeClr val="accent1"/>
                </a:solidFill>
              </a:rPr>
              <a:t>Everything is chief programmer</a:t>
            </a:r>
            <a:r>
              <a:rPr lang="en-US" dirty="0" smtClean="0"/>
              <a:t>’s responsibility</a:t>
            </a:r>
          </a:p>
        </p:txBody>
      </p:sp>
      <p:pic>
        <p:nvPicPr>
          <p:cNvPr id="4" name="Picture 5" descr="file:///C:/Documents%20and%20Settings/Steve/My%20Documents/=se7%20PowerPoints=/=jpegs=/=Chapter%2004=/sch91264_0403.jpg"/>
          <p:cNvPicPr>
            <a:picLocks noChangeAspect="1" noChangeArrowheads="1"/>
          </p:cNvPicPr>
          <p:nvPr/>
        </p:nvPicPr>
        <p:blipFill>
          <a:blip r:embed="rId3" cstate="print">
            <a:clrChange>
              <a:clrFrom>
                <a:srgbClr val="FFFFFF"/>
              </a:clrFrom>
              <a:clrTo>
                <a:srgbClr val="FFFFFF">
                  <a:alpha val="0"/>
                </a:srgbClr>
              </a:clrTo>
            </a:clrChange>
          </a:blip>
          <a:stretch>
            <a:fillRect/>
          </a:stretch>
        </p:blipFill>
        <p:spPr>
          <a:xfrm>
            <a:off x="685800" y="3124200"/>
            <a:ext cx="7855688" cy="2971800"/>
          </a:xfrm>
          <a:prstGeom prst="rect">
            <a:avLst/>
          </a:prstGeom>
        </p:spPr>
      </p:pic>
      <p:pic>
        <p:nvPicPr>
          <p:cNvPr id="8" name="Picture 7" descr="Untitled.png"/>
          <p:cNvPicPr>
            <a:picLocks noChangeAspect="1"/>
          </p:cNvPicPr>
          <p:nvPr/>
        </p:nvPicPr>
        <p:blipFill>
          <a:blip r:embed="rId4" cstate="print">
            <a:clrChange>
              <a:clrFrom>
                <a:srgbClr val="FFD800"/>
              </a:clrFrom>
              <a:clrTo>
                <a:srgbClr val="FFD800">
                  <a:alpha val="0"/>
                </a:srgbClr>
              </a:clrTo>
            </a:clrChange>
            <a:extLst>
              <a:ext uri="{28A0092B-C50C-407E-A947-70E740481C1C}">
                <a14:useLocalDpi xmlns:a14="http://schemas.microsoft.com/office/drawing/2010/main"/>
              </a:ext>
            </a:extLst>
          </a:blip>
          <a:srcRect l="-122680"/>
          <a:stretch>
            <a:fillRect/>
          </a:stretch>
        </p:blipFill>
        <p:spPr>
          <a:xfrm>
            <a:off x="609600" y="3019425"/>
            <a:ext cx="2057400" cy="942975"/>
          </a:xfrm>
          <a:prstGeom prst="rect">
            <a:avLst/>
          </a:prstGeom>
          <a:solidFill>
            <a:schemeClr val="bg2"/>
          </a:solidFill>
        </p:spPr>
      </p:pic>
    </p:spTree>
    <p:extLst>
      <p:ext uri="{BB962C8B-B14F-4D97-AF65-F5344CB8AC3E}">
        <p14:creationId xmlns:p14="http://schemas.microsoft.com/office/powerpoint/2010/main" val="1186898096"/>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Chief Programmer Team</a:t>
            </a:r>
            <a:endParaRPr lang="en-US" dirty="0"/>
          </a:p>
        </p:txBody>
      </p:sp>
      <p:sp>
        <p:nvSpPr>
          <p:cNvPr id="3" name="Content Placeholder 2"/>
          <p:cNvSpPr>
            <a:spLocks noGrp="1"/>
          </p:cNvSpPr>
          <p:nvPr>
            <p:ph sz="quarter" idx="1"/>
          </p:nvPr>
        </p:nvSpPr>
        <p:spPr/>
        <p:txBody>
          <a:bodyPr/>
          <a:lstStyle/>
          <a:p>
            <a:r>
              <a:rPr lang="en-US" dirty="0" smtClean="0"/>
              <a:t>Productivity </a:t>
            </a:r>
            <a:r>
              <a:rPr lang="en-US" dirty="0" smtClean="0">
                <a:solidFill>
                  <a:schemeClr val="accent3"/>
                </a:solidFill>
              </a:rPr>
              <a:t>improved by limiting communication</a:t>
            </a:r>
          </a:p>
          <a:p>
            <a:pPr lvl="1"/>
            <a:r>
              <a:rPr lang="en-US" dirty="0" smtClean="0">
                <a:solidFill>
                  <a:schemeClr val="accent1"/>
                </a:solidFill>
              </a:rPr>
              <a:t>Everything is chief programmer</a:t>
            </a:r>
            <a:r>
              <a:rPr lang="en-US" dirty="0" smtClean="0"/>
              <a:t>’s responsibility</a:t>
            </a:r>
          </a:p>
        </p:txBody>
      </p:sp>
      <p:pic>
        <p:nvPicPr>
          <p:cNvPr id="4" name="Picture 5" descr="file:///C:/Documents%20and%20Settings/Steve/My%20Documents/=se7%20PowerPoints=/=jpegs=/=Chapter%2004=/sch91264_0403.jpg"/>
          <p:cNvPicPr>
            <a:picLocks noChangeAspect="1" noChangeArrowheads="1"/>
          </p:cNvPicPr>
          <p:nvPr/>
        </p:nvPicPr>
        <p:blipFill>
          <a:blip r:embed="rId3" cstate="print">
            <a:clrChange>
              <a:clrFrom>
                <a:srgbClr val="FFFFFF"/>
              </a:clrFrom>
              <a:clrTo>
                <a:srgbClr val="FFFFFF">
                  <a:alpha val="0"/>
                </a:srgbClr>
              </a:clrTo>
            </a:clrChange>
          </a:blip>
          <a:stretch>
            <a:fillRect/>
          </a:stretch>
        </p:blipFill>
        <p:spPr>
          <a:xfrm>
            <a:off x="685800" y="3124200"/>
            <a:ext cx="7855688" cy="2971800"/>
          </a:xfrm>
          <a:prstGeom prst="rect">
            <a:avLst/>
          </a:prstGeom>
        </p:spPr>
      </p:pic>
      <p:pic>
        <p:nvPicPr>
          <p:cNvPr id="8" name="Picture 7" descr="Untitled.png"/>
          <p:cNvPicPr>
            <a:picLocks noChangeAspect="1"/>
          </p:cNvPicPr>
          <p:nvPr/>
        </p:nvPicPr>
        <p:blipFill>
          <a:blip r:embed="rId4" cstate="print">
            <a:clrChange>
              <a:clrFrom>
                <a:srgbClr val="FFD800"/>
              </a:clrFrom>
              <a:clrTo>
                <a:srgbClr val="FFD800">
                  <a:alpha val="0"/>
                </a:srgbClr>
              </a:clrTo>
            </a:clrChange>
            <a:extLst>
              <a:ext uri="{28A0092B-C50C-407E-A947-70E740481C1C}">
                <a14:useLocalDpi xmlns:a14="http://schemas.microsoft.com/office/drawing/2010/main"/>
              </a:ext>
            </a:extLst>
          </a:blip>
          <a:srcRect l="-122680"/>
          <a:stretch>
            <a:fillRect/>
          </a:stretch>
        </p:blipFill>
        <p:spPr>
          <a:xfrm>
            <a:off x="609600" y="3019425"/>
            <a:ext cx="2057400" cy="942975"/>
          </a:xfrm>
          <a:prstGeom prst="rect">
            <a:avLst/>
          </a:prstGeom>
          <a:solidFill>
            <a:schemeClr val="bg2"/>
          </a:solidFill>
        </p:spPr>
      </p:pic>
      <p:pic>
        <p:nvPicPr>
          <p:cNvPr id="464900"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l="-59562" r="-59936"/>
          <a:stretch>
            <a:fillRect/>
          </a:stretch>
        </p:blipFill>
        <p:spPr bwMode="auto">
          <a:xfrm>
            <a:off x="3596640" y="2895600"/>
            <a:ext cx="2017542" cy="1229166"/>
          </a:xfrm>
          <a:prstGeom prst="rect">
            <a:avLst/>
          </a:prstGeom>
          <a:solidFill>
            <a:schemeClr val="bg2"/>
          </a:solidFill>
          <a:ln w="9525">
            <a:noFill/>
            <a:miter lim="800000"/>
            <a:headEnd/>
            <a:tailEnd/>
          </a:ln>
          <a:effectLst/>
        </p:spPr>
      </p:pic>
    </p:spTree>
    <p:extLst>
      <p:ext uri="{BB962C8B-B14F-4D97-AF65-F5344CB8AC3E}">
        <p14:creationId xmlns:p14="http://schemas.microsoft.com/office/powerpoint/2010/main" val="6424742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title"/>
          </p:nvPr>
        </p:nvSpPr>
        <p:spPr/>
        <p:txBody>
          <a:bodyPr/>
          <a:lstStyle/>
          <a:p>
            <a:r>
              <a:rPr lang="en-GB" dirty="0" smtClean="0"/>
              <a:t>Readings</a:t>
            </a:r>
            <a:endParaRPr lang="en-GB" dirty="0"/>
          </a:p>
        </p:txBody>
      </p:sp>
      <p:sp>
        <p:nvSpPr>
          <p:cNvPr id="33795" name="Rectangle 5"/>
          <p:cNvSpPr>
            <a:spLocks noGrp="1" noChangeArrowheads="1"/>
          </p:cNvSpPr>
          <p:nvPr>
            <p:ph sz="quarter" idx="1"/>
          </p:nvPr>
        </p:nvSpPr>
        <p:spPr>
          <a:xfrm>
            <a:off x="612648" y="1600200"/>
            <a:ext cx="8531352" cy="5105400"/>
          </a:xfrm>
        </p:spPr>
        <p:txBody>
          <a:bodyPr>
            <a:normAutofit/>
          </a:bodyPr>
          <a:lstStyle/>
          <a:p>
            <a:r>
              <a:rPr lang="en-GB" dirty="0" smtClean="0">
                <a:solidFill>
                  <a:schemeClr val="accent3"/>
                </a:solidFill>
              </a:rPr>
              <a:t>Material on web supplement </a:t>
            </a:r>
            <a:r>
              <a:rPr lang="en-GB" dirty="0" smtClean="0"/>
              <a:t>lectures</a:t>
            </a:r>
          </a:p>
          <a:p>
            <a:pPr lvl="1"/>
            <a:r>
              <a:rPr lang="en-GB" dirty="0" smtClean="0"/>
              <a:t>Links to </a:t>
            </a:r>
            <a:r>
              <a:rPr lang="en-GB" dirty="0" smtClean="0">
                <a:solidFill>
                  <a:schemeClr val="accent1"/>
                </a:solidFill>
              </a:rPr>
              <a:t>readings found on course schedule</a:t>
            </a:r>
          </a:p>
          <a:p>
            <a:pPr lvl="1"/>
            <a:r>
              <a:rPr lang="en-GB" dirty="0" smtClean="0">
                <a:solidFill>
                  <a:schemeClr val="accent1"/>
                </a:solidFill>
                <a:effectLst>
                  <a:glow rad="228600">
                    <a:schemeClr val="accent2">
                      <a:satMod val="175000"/>
                      <a:alpha val="40000"/>
                    </a:schemeClr>
                  </a:glow>
                  <a:outerShdw blurRad="38100" dist="38100" dir="2700000" algn="tl">
                    <a:srgbClr val="000000">
                      <a:alpha val="43137"/>
                    </a:srgbClr>
                  </a:outerShdw>
                </a:effectLst>
              </a:rPr>
              <a:t>Readings highly </a:t>
            </a:r>
            <a:r>
              <a:rPr lang="en-GB" b="1" dirty="0" smtClean="0">
                <a:solidFill>
                  <a:schemeClr val="accent1"/>
                </a:solidFill>
                <a:effectLst>
                  <a:glow rad="228600">
                    <a:schemeClr val="accent2">
                      <a:satMod val="175000"/>
                      <a:alpha val="40000"/>
                    </a:schemeClr>
                  </a:glow>
                  <a:outerShdw blurRad="38100" dist="38100" dir="2700000" algn="tl">
                    <a:srgbClr val="000000">
                      <a:alpha val="43137"/>
                    </a:srgbClr>
                  </a:outerShdw>
                </a:effectLst>
              </a:rPr>
              <a:t>encouraged</a:t>
            </a:r>
            <a:r>
              <a:rPr lang="en-GB" dirty="0" smtClean="0">
                <a:solidFill>
                  <a:schemeClr val="accent1"/>
                </a:solidFill>
              </a:rPr>
              <a:t> </a:t>
            </a:r>
            <a:r>
              <a:rPr lang="en-GB" dirty="0" smtClean="0"/>
              <a:t>but not tested so</a:t>
            </a:r>
            <a:r>
              <a:rPr lang="mr-IN" dirty="0" smtClean="0"/>
              <a:t>…</a:t>
            </a:r>
            <a:endParaRPr lang="en-GB" dirty="0" smtClean="0"/>
          </a:p>
          <a:p>
            <a:r>
              <a:rPr lang="en-GB" dirty="0" smtClean="0">
                <a:solidFill>
                  <a:schemeClr val="accent3"/>
                </a:solidFill>
              </a:rPr>
              <a:t>Variety of sources and pages </a:t>
            </a:r>
            <a:r>
              <a:rPr lang="en-GB" dirty="0" smtClean="0"/>
              <a:t>for these links</a:t>
            </a:r>
          </a:p>
          <a:p>
            <a:pPr lvl="1"/>
            <a:r>
              <a:rPr lang="en-GB" dirty="0" smtClean="0"/>
              <a:t>Many practitioner </a:t>
            </a:r>
            <a:r>
              <a:rPr lang="en-GB" dirty="0" smtClean="0">
                <a:solidFill>
                  <a:schemeClr val="accent1"/>
                </a:solidFill>
              </a:rPr>
              <a:t>stories, blog entries, &amp; articles</a:t>
            </a:r>
          </a:p>
          <a:p>
            <a:pPr lvl="1"/>
            <a:r>
              <a:rPr lang="en-GB" dirty="0" smtClean="0">
                <a:solidFill>
                  <a:schemeClr val="accent1"/>
                </a:solidFill>
              </a:rPr>
              <a:t>Pictures &amp; YouTube videos </a:t>
            </a:r>
            <a:r>
              <a:rPr lang="en-GB" dirty="0" smtClean="0"/>
              <a:t>also included </a:t>
            </a:r>
          </a:p>
          <a:p>
            <a:pPr lvl="1"/>
            <a:r>
              <a:rPr lang="en-GB" dirty="0" smtClean="0"/>
              <a:t>Enables covering </a:t>
            </a:r>
            <a:r>
              <a:rPr lang="en-GB" dirty="0" smtClean="0">
                <a:solidFill>
                  <a:schemeClr val="accent1"/>
                </a:solidFill>
              </a:rPr>
              <a:t>topics common in industry</a:t>
            </a:r>
          </a:p>
          <a:p>
            <a:pPr lvl="1"/>
            <a:r>
              <a:rPr lang="en-GB" dirty="0" smtClean="0">
                <a:solidFill>
                  <a:schemeClr val="accent1"/>
                </a:solidFill>
              </a:rPr>
              <a:t>Much more interesting </a:t>
            </a:r>
            <a:r>
              <a:rPr lang="en-GB" dirty="0" smtClean="0"/>
              <a:t>than any existing textbook</a:t>
            </a:r>
            <a:endParaRPr lang="en-GB" dirty="0" smtClean="0">
              <a:solidFill>
                <a:schemeClr val="accent1"/>
              </a:solidFill>
            </a:endParaRPr>
          </a:p>
        </p:txBody>
      </p:sp>
    </p:spTree>
    <p:extLst>
      <p:ext uri="{BB962C8B-B14F-4D97-AF65-F5344CB8AC3E}">
        <p14:creationId xmlns:p14="http://schemas.microsoft.com/office/powerpoint/2010/main" val="10136684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Chief Programmer Team</a:t>
            </a:r>
            <a:endParaRPr lang="en-US" dirty="0"/>
          </a:p>
        </p:txBody>
      </p:sp>
      <p:sp>
        <p:nvSpPr>
          <p:cNvPr id="3" name="Content Placeholder 2"/>
          <p:cNvSpPr>
            <a:spLocks noGrp="1"/>
          </p:cNvSpPr>
          <p:nvPr>
            <p:ph sz="quarter" idx="1"/>
          </p:nvPr>
        </p:nvSpPr>
        <p:spPr/>
        <p:txBody>
          <a:bodyPr/>
          <a:lstStyle/>
          <a:p>
            <a:r>
              <a:rPr lang="en-US" dirty="0" smtClean="0"/>
              <a:t>Productivity </a:t>
            </a:r>
            <a:r>
              <a:rPr lang="en-US" dirty="0" smtClean="0">
                <a:solidFill>
                  <a:schemeClr val="accent3"/>
                </a:solidFill>
              </a:rPr>
              <a:t>improved by limiting communication</a:t>
            </a:r>
          </a:p>
          <a:p>
            <a:pPr lvl="1"/>
            <a:r>
              <a:rPr lang="en-US" dirty="0" smtClean="0">
                <a:solidFill>
                  <a:schemeClr val="accent1"/>
                </a:solidFill>
              </a:rPr>
              <a:t>Everything is chief programmer</a:t>
            </a:r>
            <a:r>
              <a:rPr lang="en-US" dirty="0" smtClean="0"/>
              <a:t>’s responsibility</a:t>
            </a:r>
          </a:p>
        </p:txBody>
      </p:sp>
      <p:pic>
        <p:nvPicPr>
          <p:cNvPr id="4" name="Picture 5" descr="file:///C:/Documents%20and%20Settings/Steve/My%20Documents/=se7%20PowerPoints=/=jpegs=/=Chapter%2004=/sch91264_0403.jpg"/>
          <p:cNvPicPr>
            <a:picLocks noChangeAspect="1" noChangeArrowheads="1"/>
          </p:cNvPicPr>
          <p:nvPr/>
        </p:nvPicPr>
        <p:blipFill>
          <a:blip r:embed="rId3" cstate="print">
            <a:clrChange>
              <a:clrFrom>
                <a:srgbClr val="FFFFFF"/>
              </a:clrFrom>
              <a:clrTo>
                <a:srgbClr val="FFFFFF">
                  <a:alpha val="0"/>
                </a:srgbClr>
              </a:clrTo>
            </a:clrChange>
          </a:blip>
          <a:stretch>
            <a:fillRect/>
          </a:stretch>
        </p:blipFill>
        <p:spPr>
          <a:xfrm>
            <a:off x="685800" y="3124200"/>
            <a:ext cx="7855688" cy="2971800"/>
          </a:xfrm>
          <a:prstGeom prst="rect">
            <a:avLst/>
          </a:prstGeom>
        </p:spPr>
      </p:pic>
      <p:pic>
        <p:nvPicPr>
          <p:cNvPr id="8" name="Picture 7" descr="Untitled.png"/>
          <p:cNvPicPr>
            <a:picLocks noChangeAspect="1"/>
          </p:cNvPicPr>
          <p:nvPr/>
        </p:nvPicPr>
        <p:blipFill>
          <a:blip r:embed="rId4" cstate="print">
            <a:clrChange>
              <a:clrFrom>
                <a:srgbClr val="FFD800"/>
              </a:clrFrom>
              <a:clrTo>
                <a:srgbClr val="FFD800">
                  <a:alpha val="0"/>
                </a:srgbClr>
              </a:clrTo>
            </a:clrChange>
            <a:extLst>
              <a:ext uri="{28A0092B-C50C-407E-A947-70E740481C1C}">
                <a14:useLocalDpi xmlns:a14="http://schemas.microsoft.com/office/drawing/2010/main"/>
              </a:ext>
            </a:extLst>
          </a:blip>
          <a:srcRect l="-122680"/>
          <a:stretch>
            <a:fillRect/>
          </a:stretch>
        </p:blipFill>
        <p:spPr>
          <a:xfrm>
            <a:off x="609600" y="3019425"/>
            <a:ext cx="2057400" cy="942975"/>
          </a:xfrm>
          <a:prstGeom prst="rect">
            <a:avLst/>
          </a:prstGeom>
          <a:solidFill>
            <a:schemeClr val="bg2"/>
          </a:solidFill>
        </p:spPr>
      </p:pic>
      <p:pic>
        <p:nvPicPr>
          <p:cNvPr id="464900"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l="-59562" r="-59936"/>
          <a:stretch>
            <a:fillRect/>
          </a:stretch>
        </p:blipFill>
        <p:spPr bwMode="auto">
          <a:xfrm>
            <a:off x="3596640" y="2895600"/>
            <a:ext cx="2017542" cy="1229166"/>
          </a:xfrm>
          <a:prstGeom prst="rect">
            <a:avLst/>
          </a:prstGeom>
          <a:solidFill>
            <a:schemeClr val="bg2"/>
          </a:solidFill>
          <a:ln w="9525">
            <a:noFill/>
            <a:miter lim="800000"/>
            <a:headEnd/>
            <a:tailEnd/>
          </a:ln>
          <a:effectLst/>
        </p:spPr>
      </p:pic>
      <p:pic>
        <p:nvPicPr>
          <p:cNvPr id="464901" name="Picture 5"/>
          <p:cNvPicPr>
            <a:picLocks noChangeAspect="1" noChangeArrowheads="1"/>
          </p:cNvPicPr>
          <p:nvPr/>
        </p:nvPicPr>
        <p:blipFill>
          <a:blip r:embed="rId6" cstate="print">
            <a:extLst>
              <a:ext uri="{28A0092B-C50C-407E-A947-70E740481C1C}">
                <a14:useLocalDpi xmlns:a14="http://schemas.microsoft.com/office/drawing/2010/main"/>
              </a:ext>
            </a:extLst>
          </a:blip>
          <a:srcRect l="-39669" r="-32231"/>
          <a:stretch>
            <a:fillRect/>
          </a:stretch>
        </p:blipFill>
        <p:spPr bwMode="auto">
          <a:xfrm>
            <a:off x="6563958" y="2971800"/>
            <a:ext cx="1981200" cy="1152525"/>
          </a:xfrm>
          <a:prstGeom prst="rect">
            <a:avLst/>
          </a:prstGeom>
          <a:solidFill>
            <a:schemeClr val="bg2"/>
          </a:solidFill>
          <a:ln w="9525">
            <a:noFill/>
            <a:miter lim="800000"/>
            <a:headEnd/>
            <a:tailEnd/>
          </a:ln>
          <a:effectLst/>
        </p:spPr>
      </p:pic>
    </p:spTree>
    <p:extLst>
      <p:ext uri="{BB962C8B-B14F-4D97-AF65-F5344CB8AC3E}">
        <p14:creationId xmlns:p14="http://schemas.microsoft.com/office/powerpoint/2010/main" val="665914872"/>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Chief Programmer Team</a:t>
            </a:r>
            <a:endParaRPr lang="en-US" dirty="0"/>
          </a:p>
        </p:txBody>
      </p:sp>
      <p:sp>
        <p:nvSpPr>
          <p:cNvPr id="3" name="Content Placeholder 2"/>
          <p:cNvSpPr>
            <a:spLocks noGrp="1"/>
          </p:cNvSpPr>
          <p:nvPr>
            <p:ph sz="quarter" idx="1"/>
          </p:nvPr>
        </p:nvSpPr>
        <p:spPr/>
        <p:txBody>
          <a:bodyPr/>
          <a:lstStyle/>
          <a:p>
            <a:r>
              <a:rPr lang="en-US" dirty="0" smtClean="0"/>
              <a:t>Productivity </a:t>
            </a:r>
            <a:r>
              <a:rPr lang="en-US" dirty="0" smtClean="0">
                <a:solidFill>
                  <a:schemeClr val="accent3"/>
                </a:solidFill>
              </a:rPr>
              <a:t>improved by limiting communication</a:t>
            </a:r>
          </a:p>
          <a:p>
            <a:pPr lvl="1"/>
            <a:r>
              <a:rPr lang="en-US" dirty="0" smtClean="0">
                <a:solidFill>
                  <a:schemeClr val="accent1"/>
                </a:solidFill>
              </a:rPr>
              <a:t>Everything is chief programmer</a:t>
            </a:r>
            <a:r>
              <a:rPr lang="en-US" dirty="0" smtClean="0"/>
              <a:t>’s responsibility</a:t>
            </a:r>
          </a:p>
        </p:txBody>
      </p:sp>
      <p:pic>
        <p:nvPicPr>
          <p:cNvPr id="4" name="Picture 5" descr="file:///C:/Documents%20and%20Settings/Steve/My%20Documents/=se7%20PowerPoints=/=jpegs=/=Chapter%2004=/sch91264_0403.jpg"/>
          <p:cNvPicPr>
            <a:picLocks noChangeAspect="1" noChangeArrowheads="1"/>
          </p:cNvPicPr>
          <p:nvPr/>
        </p:nvPicPr>
        <p:blipFill>
          <a:blip r:embed="rId3" cstate="print">
            <a:clrChange>
              <a:clrFrom>
                <a:srgbClr val="FFFFFF"/>
              </a:clrFrom>
              <a:clrTo>
                <a:srgbClr val="FFFFFF">
                  <a:alpha val="0"/>
                </a:srgbClr>
              </a:clrTo>
            </a:clrChange>
          </a:blip>
          <a:stretch>
            <a:fillRect/>
          </a:stretch>
        </p:blipFill>
        <p:spPr>
          <a:xfrm>
            <a:off x="685800" y="3124200"/>
            <a:ext cx="7855688" cy="2971800"/>
          </a:xfrm>
          <a:prstGeom prst="rect">
            <a:avLst/>
          </a:prstGeom>
        </p:spPr>
      </p:pic>
      <p:pic>
        <p:nvPicPr>
          <p:cNvPr id="8" name="Picture 7" descr="Untitled.png"/>
          <p:cNvPicPr>
            <a:picLocks noChangeAspect="1"/>
          </p:cNvPicPr>
          <p:nvPr/>
        </p:nvPicPr>
        <p:blipFill>
          <a:blip r:embed="rId4" cstate="print">
            <a:clrChange>
              <a:clrFrom>
                <a:srgbClr val="FFD800"/>
              </a:clrFrom>
              <a:clrTo>
                <a:srgbClr val="FFD800">
                  <a:alpha val="0"/>
                </a:srgbClr>
              </a:clrTo>
            </a:clrChange>
            <a:extLst>
              <a:ext uri="{28A0092B-C50C-407E-A947-70E740481C1C}">
                <a14:useLocalDpi xmlns:a14="http://schemas.microsoft.com/office/drawing/2010/main"/>
              </a:ext>
            </a:extLst>
          </a:blip>
          <a:srcRect l="-122680"/>
          <a:stretch>
            <a:fillRect/>
          </a:stretch>
        </p:blipFill>
        <p:spPr>
          <a:xfrm>
            <a:off x="609600" y="3019425"/>
            <a:ext cx="2057400" cy="942975"/>
          </a:xfrm>
          <a:prstGeom prst="rect">
            <a:avLst/>
          </a:prstGeom>
          <a:solidFill>
            <a:schemeClr val="bg2"/>
          </a:solidFill>
        </p:spPr>
      </p:pic>
      <p:pic>
        <p:nvPicPr>
          <p:cNvPr id="464900"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l="-59562" r="-59936"/>
          <a:stretch>
            <a:fillRect/>
          </a:stretch>
        </p:blipFill>
        <p:spPr bwMode="auto">
          <a:xfrm>
            <a:off x="3596640" y="2895600"/>
            <a:ext cx="2017542" cy="1229166"/>
          </a:xfrm>
          <a:prstGeom prst="rect">
            <a:avLst/>
          </a:prstGeom>
          <a:solidFill>
            <a:schemeClr val="bg2"/>
          </a:solidFill>
          <a:ln w="9525">
            <a:noFill/>
            <a:miter lim="800000"/>
            <a:headEnd/>
            <a:tailEnd/>
          </a:ln>
          <a:effectLst/>
        </p:spPr>
      </p:pic>
      <p:pic>
        <p:nvPicPr>
          <p:cNvPr id="464901" name="Picture 5"/>
          <p:cNvPicPr>
            <a:picLocks noChangeAspect="1" noChangeArrowheads="1"/>
          </p:cNvPicPr>
          <p:nvPr/>
        </p:nvPicPr>
        <p:blipFill>
          <a:blip r:embed="rId6" cstate="print">
            <a:extLst>
              <a:ext uri="{28A0092B-C50C-407E-A947-70E740481C1C}">
                <a14:useLocalDpi xmlns:a14="http://schemas.microsoft.com/office/drawing/2010/main"/>
              </a:ext>
            </a:extLst>
          </a:blip>
          <a:srcRect l="-39669" r="-32231"/>
          <a:stretch>
            <a:fillRect/>
          </a:stretch>
        </p:blipFill>
        <p:spPr bwMode="auto">
          <a:xfrm>
            <a:off x="6563958" y="2971800"/>
            <a:ext cx="1981200" cy="1152525"/>
          </a:xfrm>
          <a:prstGeom prst="rect">
            <a:avLst/>
          </a:prstGeom>
          <a:solidFill>
            <a:schemeClr val="bg2"/>
          </a:solidFill>
          <a:ln w="9525">
            <a:noFill/>
            <a:miter lim="800000"/>
            <a:headEnd/>
            <a:tailEnd/>
          </a:ln>
          <a:effectLst/>
        </p:spPr>
      </p:pic>
      <p:pic>
        <p:nvPicPr>
          <p:cNvPr id="464902" name="Picture 6" descr="C:\Documents and Settings\Matthew Hertz\Local Settings\Temporary Internet Files\Content.IE5\OU773MCX\MCj04281270000[1].wmf"/>
          <p:cNvPicPr>
            <a:picLocks noChangeAspect="1" noChangeArrowheads="1"/>
          </p:cNvPicPr>
          <p:nvPr/>
        </p:nvPicPr>
        <p:blipFill>
          <a:blip r:embed="rId7" cstate="print">
            <a:extLst>
              <a:ext uri="{28A0092B-C50C-407E-A947-70E740481C1C}">
                <a14:useLocalDpi xmlns:a14="http://schemas.microsoft.com/office/drawing/2010/main"/>
              </a:ext>
            </a:extLst>
          </a:blip>
          <a:srcRect l="-100000" r="-88889"/>
          <a:stretch>
            <a:fillRect/>
          </a:stretch>
        </p:blipFill>
        <p:spPr bwMode="auto">
          <a:xfrm>
            <a:off x="1004668" y="5256842"/>
            <a:ext cx="1981200" cy="832458"/>
          </a:xfrm>
          <a:prstGeom prst="rect">
            <a:avLst/>
          </a:prstGeom>
          <a:solidFill>
            <a:schemeClr val="bg2"/>
          </a:solidFill>
        </p:spPr>
      </p:pic>
      <p:pic>
        <p:nvPicPr>
          <p:cNvPr id="12" name="Picture 6" descr="C:\Documents and Settings\Matthew Hertz\Local Settings\Temporary Internet Files\Content.IE5\OU773MCX\MCj04281270000[1].wmf"/>
          <p:cNvPicPr>
            <a:picLocks noChangeAspect="1" noChangeArrowheads="1"/>
          </p:cNvPicPr>
          <p:nvPr/>
        </p:nvPicPr>
        <p:blipFill>
          <a:blip r:embed="rId7" cstate="print">
            <a:extLst>
              <a:ext uri="{28A0092B-C50C-407E-A947-70E740481C1C}">
                <a14:useLocalDpi xmlns:a14="http://schemas.microsoft.com/office/drawing/2010/main"/>
              </a:ext>
            </a:extLst>
          </a:blip>
          <a:srcRect l="-100000" r="-88889"/>
          <a:stretch>
            <a:fillRect/>
          </a:stretch>
        </p:blipFill>
        <p:spPr bwMode="auto">
          <a:xfrm>
            <a:off x="3609535" y="5257800"/>
            <a:ext cx="2031609" cy="832458"/>
          </a:xfrm>
          <a:prstGeom prst="rect">
            <a:avLst/>
          </a:prstGeom>
          <a:solidFill>
            <a:schemeClr val="bg2"/>
          </a:solidFill>
        </p:spPr>
      </p:pic>
      <p:pic>
        <p:nvPicPr>
          <p:cNvPr id="13" name="Picture 6" descr="C:\Documents and Settings\Matthew Hertz\Local Settings\Temporary Internet Files\Content.IE5\OU773MCX\MCj04281270000[1].wmf"/>
          <p:cNvPicPr>
            <a:picLocks noChangeAspect="1" noChangeArrowheads="1"/>
          </p:cNvPicPr>
          <p:nvPr/>
        </p:nvPicPr>
        <p:blipFill>
          <a:blip r:embed="rId7" cstate="print">
            <a:extLst>
              <a:ext uri="{28A0092B-C50C-407E-A947-70E740481C1C}">
                <a14:useLocalDpi xmlns:a14="http://schemas.microsoft.com/office/drawing/2010/main"/>
              </a:ext>
            </a:extLst>
          </a:blip>
          <a:srcRect l="-100000" r="-88889"/>
          <a:stretch>
            <a:fillRect/>
          </a:stretch>
        </p:blipFill>
        <p:spPr bwMode="auto">
          <a:xfrm>
            <a:off x="6274191" y="5257800"/>
            <a:ext cx="2031609" cy="832458"/>
          </a:xfrm>
          <a:prstGeom prst="rect">
            <a:avLst/>
          </a:prstGeom>
          <a:solidFill>
            <a:schemeClr val="bg2"/>
          </a:solidFill>
        </p:spPr>
      </p:pic>
    </p:spTree>
    <p:extLst>
      <p:ext uri="{BB962C8B-B14F-4D97-AF65-F5344CB8AC3E}">
        <p14:creationId xmlns:p14="http://schemas.microsoft.com/office/powerpoint/2010/main" val="761325185"/>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t>Teams in the Real World</a:t>
            </a:r>
          </a:p>
        </p:txBody>
      </p:sp>
      <p:sp>
        <p:nvSpPr>
          <p:cNvPr id="410627" name="Rectangle 3"/>
          <p:cNvSpPr>
            <a:spLocks noGrp="1" noChangeArrowheads="1"/>
          </p:cNvSpPr>
          <p:nvPr>
            <p:ph sz="quarter" idx="1"/>
          </p:nvPr>
        </p:nvSpPr>
        <p:spPr/>
        <p:txBody>
          <a:bodyPr/>
          <a:lstStyle/>
          <a:p>
            <a:r>
              <a:rPr lang="en-US" dirty="0" smtClean="0">
                <a:solidFill>
                  <a:schemeClr val="accent3"/>
                </a:solidFill>
              </a:rPr>
              <a:t>Needs to consider reality</a:t>
            </a:r>
            <a:r>
              <a:rPr lang="en-US" dirty="0" smtClean="0"/>
              <a:t> of you mortals </a:t>
            </a:r>
          </a:p>
          <a:p>
            <a:pPr lvl="1"/>
            <a:r>
              <a:rPr lang="en-US" dirty="0" smtClean="0"/>
              <a:t>Work done by </a:t>
            </a:r>
            <a:r>
              <a:rPr lang="en-US" dirty="0" smtClean="0">
                <a:solidFill>
                  <a:schemeClr val="accent1"/>
                </a:solidFill>
              </a:rPr>
              <a:t>chief programmer is split</a:t>
            </a:r>
            <a:endParaRPr lang="en-US" dirty="0">
              <a:solidFill>
                <a:schemeClr val="accent1"/>
              </a:solidFill>
            </a:endParaRPr>
          </a:p>
          <a:p>
            <a:pPr lvl="1"/>
            <a:r>
              <a:rPr lang="en-US" dirty="0" smtClean="0">
                <a:solidFill>
                  <a:schemeClr val="accent1"/>
                </a:solidFill>
              </a:rPr>
              <a:t>Managerial &amp; technical roles</a:t>
            </a:r>
            <a:r>
              <a:rPr lang="en-US" dirty="0" smtClean="0"/>
              <a:t> separated</a:t>
            </a:r>
            <a:endParaRPr lang="en-US" dirty="0"/>
          </a:p>
        </p:txBody>
      </p:sp>
      <p:pic>
        <p:nvPicPr>
          <p:cNvPr id="410628" name="Picture 4" descr="file:///C:/Documents%20and%20Settings/Steve/My%20Documents/=se7%20PowerPoints=/=jpegs=/=Chapter%2004=/sch91264_0404.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68413" y="3200400"/>
            <a:ext cx="6503987" cy="3581400"/>
          </a:xfrm>
          <a:prstGeom prst="rect">
            <a:avLst/>
          </a:prstGeom>
          <a:noFill/>
          <a:ln w="9525">
            <a:noFill/>
            <a:miter lim="800000"/>
            <a:headEnd/>
            <a:tailEnd/>
          </a:ln>
          <a:effectLst/>
        </p:spPr>
      </p:pic>
    </p:spTree>
    <p:extLst>
      <p:ext uri="{BB962C8B-B14F-4D97-AF65-F5344CB8AC3E}">
        <p14:creationId xmlns:p14="http://schemas.microsoft.com/office/powerpoint/2010/main" val="19168156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t>Teams in the Real World</a:t>
            </a:r>
          </a:p>
        </p:txBody>
      </p:sp>
      <p:sp>
        <p:nvSpPr>
          <p:cNvPr id="410627" name="Rectangle 3"/>
          <p:cNvSpPr>
            <a:spLocks noGrp="1" noChangeArrowheads="1"/>
          </p:cNvSpPr>
          <p:nvPr>
            <p:ph sz="quarter" idx="1"/>
          </p:nvPr>
        </p:nvSpPr>
        <p:spPr/>
        <p:txBody>
          <a:bodyPr/>
          <a:lstStyle/>
          <a:p>
            <a:r>
              <a:rPr lang="en-US" dirty="0" smtClean="0">
                <a:solidFill>
                  <a:schemeClr val="accent3"/>
                </a:solidFill>
              </a:rPr>
              <a:t>Needs to consider reality</a:t>
            </a:r>
            <a:r>
              <a:rPr lang="en-US" dirty="0" smtClean="0"/>
              <a:t> of you mortals </a:t>
            </a:r>
          </a:p>
          <a:p>
            <a:pPr lvl="1"/>
            <a:r>
              <a:rPr lang="en-US" dirty="0" smtClean="0"/>
              <a:t>Work done by </a:t>
            </a:r>
            <a:r>
              <a:rPr lang="en-US" dirty="0" smtClean="0">
                <a:solidFill>
                  <a:schemeClr val="accent1"/>
                </a:solidFill>
              </a:rPr>
              <a:t>chief programmer is split</a:t>
            </a:r>
            <a:endParaRPr lang="en-US" dirty="0">
              <a:solidFill>
                <a:schemeClr val="accent1"/>
              </a:solidFill>
            </a:endParaRPr>
          </a:p>
          <a:p>
            <a:pPr lvl="1"/>
            <a:r>
              <a:rPr lang="en-US" dirty="0" smtClean="0">
                <a:solidFill>
                  <a:schemeClr val="accent1"/>
                </a:solidFill>
              </a:rPr>
              <a:t>Managerial &amp; technical roles</a:t>
            </a:r>
            <a:r>
              <a:rPr lang="en-US" dirty="0" smtClean="0"/>
              <a:t> separated</a:t>
            </a:r>
            <a:endParaRPr lang="en-US" dirty="0"/>
          </a:p>
        </p:txBody>
      </p:sp>
      <p:pic>
        <p:nvPicPr>
          <p:cNvPr id="410628" name="Picture 4" descr="file:///C:/Documents%20and%20Settings/Steve/My%20Documents/=se7%20PowerPoints=/=jpegs=/=Chapter%2004=/sch91264_0404.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68413" y="3200400"/>
            <a:ext cx="6503987" cy="3581400"/>
          </a:xfrm>
          <a:prstGeom prst="rect">
            <a:avLst/>
          </a:prstGeom>
          <a:noFill/>
          <a:ln w="9525">
            <a:noFill/>
            <a:miter lim="800000"/>
            <a:headEnd/>
            <a:tailEnd/>
          </a:ln>
          <a:effectLst/>
        </p:spPr>
      </p:pic>
      <p:pic>
        <p:nvPicPr>
          <p:cNvPr id="7" name="Picture 6" descr="rock-em-sock-em.png"/>
          <p:cNvPicPr>
            <a:picLocks noChangeAspect="1"/>
          </p:cNvPicPr>
          <p:nvPr/>
        </p:nvPicPr>
        <p:blipFill>
          <a:blip r:embed="rId4" cstate="print">
            <a:extLst>
              <a:ext uri="{28A0092B-C50C-407E-A947-70E740481C1C}">
                <a14:useLocalDpi xmlns:a14="http://schemas.microsoft.com/office/drawing/2010/main"/>
              </a:ext>
            </a:extLst>
          </a:blip>
          <a:srcRect l="-37869" r="-33997"/>
          <a:stretch>
            <a:fillRect/>
          </a:stretch>
        </p:blipFill>
        <p:spPr>
          <a:xfrm>
            <a:off x="2286000" y="2991297"/>
            <a:ext cx="4495800" cy="1371600"/>
          </a:xfrm>
          <a:prstGeom prst="rect">
            <a:avLst/>
          </a:prstGeom>
          <a:solidFill>
            <a:schemeClr val="bg2"/>
          </a:solidFill>
        </p:spPr>
      </p:pic>
    </p:spTree>
    <p:extLst>
      <p:ext uri="{BB962C8B-B14F-4D97-AF65-F5344CB8AC3E}">
        <p14:creationId xmlns:p14="http://schemas.microsoft.com/office/powerpoint/2010/main" val="11529720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a:t>Teams In The Real World</a:t>
            </a:r>
          </a:p>
        </p:txBody>
      </p:sp>
      <p:sp>
        <p:nvSpPr>
          <p:cNvPr id="440323" name="Rectangle 3"/>
          <p:cNvSpPr>
            <a:spLocks noGrp="1" noChangeArrowheads="1"/>
          </p:cNvSpPr>
          <p:nvPr>
            <p:ph sz="quarter" idx="1"/>
          </p:nvPr>
        </p:nvSpPr>
        <p:spPr/>
        <p:txBody>
          <a:bodyPr/>
          <a:lstStyle/>
          <a:p>
            <a:r>
              <a:rPr lang="en-US" dirty="0" smtClean="0">
                <a:solidFill>
                  <a:schemeClr val="accent3"/>
                </a:solidFill>
              </a:rPr>
              <a:t>Scale to larger teams</a:t>
            </a:r>
            <a:r>
              <a:rPr lang="en-US" dirty="0" smtClean="0"/>
              <a:t> </a:t>
            </a:r>
            <a:r>
              <a:rPr lang="en-US" dirty="0"/>
              <a:t>of 20 </a:t>
            </a:r>
            <a:r>
              <a:rPr lang="en-US" dirty="0" smtClean="0"/>
              <a:t>- </a:t>
            </a:r>
            <a:r>
              <a:rPr lang="en-US" dirty="0"/>
              <a:t>120 </a:t>
            </a:r>
            <a:r>
              <a:rPr lang="en-US" dirty="0" smtClean="0"/>
              <a:t>programmers</a:t>
            </a:r>
            <a:endParaRPr lang="en-US" dirty="0"/>
          </a:p>
          <a:p>
            <a:pPr lvl="1"/>
            <a:r>
              <a:rPr lang="en-US" dirty="0"/>
              <a:t>Whenever necessary, </a:t>
            </a:r>
            <a:r>
              <a:rPr lang="en-US" dirty="0">
                <a:solidFill>
                  <a:schemeClr val="accent1"/>
                </a:solidFill>
              </a:rPr>
              <a:t>add more layers</a:t>
            </a:r>
          </a:p>
        </p:txBody>
      </p:sp>
      <p:pic>
        <p:nvPicPr>
          <p:cNvPr id="440324" name="Picture 4" descr="file:///C:/Documents%20and%20Settings/Steve/My%20Documents/=se7%20PowerPoints=/=jpegs=/=Chapter%2004=/sch91264_0405.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2579687"/>
            <a:ext cx="8689975" cy="3516313"/>
          </a:xfrm>
          <a:prstGeom prst="rect">
            <a:avLst/>
          </a:prstGeom>
          <a:noFill/>
          <a:ln w="9525">
            <a:noFill/>
            <a:miter lim="800000"/>
            <a:headEnd/>
            <a:tailEnd/>
          </a:ln>
          <a:effectLst/>
        </p:spPr>
      </p:pic>
    </p:spTree>
    <p:extLst>
      <p:ext uri="{BB962C8B-B14F-4D97-AF65-F5344CB8AC3E}">
        <p14:creationId xmlns:p14="http://schemas.microsoft.com/office/powerpoint/2010/main" val="830707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a:t>Teams In The Real World</a:t>
            </a:r>
          </a:p>
        </p:txBody>
      </p:sp>
      <p:sp>
        <p:nvSpPr>
          <p:cNvPr id="440323" name="Rectangle 3"/>
          <p:cNvSpPr>
            <a:spLocks noGrp="1" noChangeArrowheads="1"/>
          </p:cNvSpPr>
          <p:nvPr>
            <p:ph sz="quarter" idx="1"/>
          </p:nvPr>
        </p:nvSpPr>
        <p:spPr/>
        <p:txBody>
          <a:bodyPr/>
          <a:lstStyle/>
          <a:p>
            <a:r>
              <a:rPr lang="en-US" dirty="0" smtClean="0">
                <a:solidFill>
                  <a:schemeClr val="accent3"/>
                </a:solidFill>
              </a:rPr>
              <a:t>Scale to larger teams</a:t>
            </a:r>
            <a:r>
              <a:rPr lang="en-US" dirty="0" smtClean="0"/>
              <a:t> </a:t>
            </a:r>
            <a:r>
              <a:rPr lang="en-US" dirty="0"/>
              <a:t>of 20 </a:t>
            </a:r>
            <a:r>
              <a:rPr lang="en-US" dirty="0" smtClean="0"/>
              <a:t>- </a:t>
            </a:r>
            <a:r>
              <a:rPr lang="en-US" dirty="0"/>
              <a:t>120 </a:t>
            </a:r>
            <a:r>
              <a:rPr lang="en-US" dirty="0" smtClean="0"/>
              <a:t>programmers</a:t>
            </a:r>
            <a:endParaRPr lang="en-US" dirty="0"/>
          </a:p>
          <a:p>
            <a:pPr lvl="1"/>
            <a:r>
              <a:rPr lang="en-US" dirty="0"/>
              <a:t>Whenever necessary, </a:t>
            </a:r>
            <a:r>
              <a:rPr lang="en-US" dirty="0">
                <a:solidFill>
                  <a:schemeClr val="accent1"/>
                </a:solidFill>
              </a:rPr>
              <a:t>add more layers</a:t>
            </a:r>
          </a:p>
        </p:txBody>
      </p:sp>
      <p:pic>
        <p:nvPicPr>
          <p:cNvPr id="440324" name="Picture 4" descr="file:///C:/Documents%20and%20Settings/Steve/My%20Documents/=se7%20PowerPoints=/=jpegs=/=Chapter%2004=/sch91264_0405.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2579687"/>
            <a:ext cx="8689975" cy="3516313"/>
          </a:xfrm>
          <a:prstGeom prst="rect">
            <a:avLst/>
          </a:prstGeom>
          <a:noFill/>
          <a:ln w="9525">
            <a:noFill/>
            <a:miter lim="800000"/>
            <a:headEnd/>
            <a:tailEnd/>
          </a:ln>
          <a:effectLst/>
        </p:spPr>
      </p:pic>
      <p:pic>
        <p:nvPicPr>
          <p:cNvPr id="440325" name="Picture 5"/>
          <p:cNvPicPr>
            <a:picLocks noChangeAspect="1" noChangeArrowheads="1"/>
          </p:cNvPicPr>
          <p:nvPr/>
        </p:nvPicPr>
        <p:blipFill>
          <a:blip r:embed="rId4" cstate="print"/>
          <a:srcRect/>
          <a:stretch>
            <a:fillRect/>
          </a:stretch>
        </p:blipFill>
        <p:spPr bwMode="auto">
          <a:xfrm>
            <a:off x="2438400" y="1600200"/>
            <a:ext cx="4343400" cy="5034396"/>
          </a:xfrm>
          <a:prstGeom prst="rect">
            <a:avLst/>
          </a:prstGeom>
          <a:noFill/>
          <a:ln w="9525">
            <a:noFill/>
            <a:miter lim="800000"/>
            <a:headEnd/>
            <a:tailEnd/>
          </a:ln>
          <a:effectLst/>
        </p:spPr>
      </p:pic>
    </p:spTree>
    <p:extLst>
      <p:ext uri="{BB962C8B-B14F-4D97-AF65-F5344CB8AC3E}">
        <p14:creationId xmlns:p14="http://schemas.microsoft.com/office/powerpoint/2010/main" val="34305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40324"/>
                                        </p:tgtEl>
                                        <p:attrNameLst>
                                          <p:attrName>style.opacity</p:attrName>
                                        </p:attrNameLst>
                                      </p:cBhvr>
                                      <p:to>
                                        <p:strVal val="0.25"/>
                                      </p:to>
                                    </p:set>
                                    <p:animEffect filter="image" prLst="opacity: 0.25">
                                      <p:cBhvr rctx="IE">
                                        <p:cTn id="7" dur="indefinite"/>
                                        <p:tgtEl>
                                          <p:spTgt spid="440324"/>
                                        </p:tgtEl>
                                      </p:cBhvr>
                                    </p:animEffect>
                                  </p:childTnLst>
                                </p:cTn>
                              </p:par>
                              <p:par>
                                <p:cTn id="8" presetID="9" presetClass="emph" presetSubtype="0" grpId="0" nodeType="withEffect">
                                  <p:stCondLst>
                                    <p:cond delay="0"/>
                                  </p:stCondLst>
                                  <p:childTnLst>
                                    <p:set>
                                      <p:cBhvr rctx="PPT">
                                        <p:cTn id="9" dur="indefinite"/>
                                        <p:tgtEl>
                                          <p:spTgt spid="440323">
                                            <p:txEl>
                                              <p:pRg st="0" end="0"/>
                                            </p:txEl>
                                          </p:spTgt>
                                        </p:tgtEl>
                                        <p:attrNameLst>
                                          <p:attrName>style.opacity</p:attrName>
                                        </p:attrNameLst>
                                      </p:cBhvr>
                                      <p:to>
                                        <p:strVal val="0.25"/>
                                      </p:to>
                                    </p:set>
                                    <p:animEffect filter="image" prLst="opacity: 0.25">
                                      <p:cBhvr rctx="IE">
                                        <p:cTn id="10" dur="indefinite"/>
                                        <p:tgtEl>
                                          <p:spTgt spid="440323">
                                            <p:txEl>
                                              <p:pRg st="0" end="0"/>
                                            </p:txEl>
                                          </p:spTgt>
                                        </p:tgtEl>
                                      </p:cBhvr>
                                    </p:animEffect>
                                  </p:childTnLst>
                                </p:cTn>
                              </p:par>
                              <p:par>
                                <p:cTn id="11" presetID="9" presetClass="emph" presetSubtype="0" grpId="0" nodeType="withEffect">
                                  <p:stCondLst>
                                    <p:cond delay="0"/>
                                  </p:stCondLst>
                                  <p:childTnLst>
                                    <p:set>
                                      <p:cBhvr rctx="PPT">
                                        <p:cTn id="12" dur="indefinite"/>
                                        <p:tgtEl>
                                          <p:spTgt spid="440323">
                                            <p:txEl>
                                              <p:pRg st="1" end="1"/>
                                            </p:txEl>
                                          </p:spTgt>
                                        </p:tgtEl>
                                        <p:attrNameLst>
                                          <p:attrName>style.opacity</p:attrName>
                                        </p:attrNameLst>
                                      </p:cBhvr>
                                      <p:to>
                                        <p:strVal val="0.25"/>
                                      </p:to>
                                    </p:set>
                                    <p:animEffect filter="image" prLst="opacity: 0.25">
                                      <p:cBhvr rctx="IE">
                                        <p:cTn id="13" dur="indefinite"/>
                                        <p:tgtEl>
                                          <p:spTgt spid="4403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en-US" dirty="0" smtClean="0"/>
              <a:t>Democracy </a:t>
            </a:r>
            <a:r>
              <a:rPr lang="en-US" dirty="0" err="1" smtClean="0"/>
              <a:t>InAction</a:t>
            </a:r>
            <a:endParaRPr lang="en-US" dirty="0"/>
          </a:p>
        </p:txBody>
      </p:sp>
      <p:sp>
        <p:nvSpPr>
          <p:cNvPr id="442371" name="Rectangle 3"/>
          <p:cNvSpPr>
            <a:spLocks noGrp="1" noChangeArrowheads="1"/>
          </p:cNvSpPr>
          <p:nvPr>
            <p:ph sz="quarter" idx="1"/>
          </p:nvPr>
        </p:nvSpPr>
        <p:spPr/>
        <p:txBody>
          <a:bodyPr/>
          <a:lstStyle/>
          <a:p>
            <a:r>
              <a:rPr lang="en-US" dirty="0" smtClean="0">
                <a:solidFill>
                  <a:schemeClr val="accent3"/>
                </a:solidFill>
              </a:rPr>
              <a:t>Limit politics using teams</a:t>
            </a:r>
            <a:r>
              <a:rPr lang="en-US" dirty="0" smtClean="0"/>
              <a:t> and group concepts</a:t>
            </a:r>
          </a:p>
        </p:txBody>
      </p:sp>
      <p:pic>
        <p:nvPicPr>
          <p:cNvPr id="442373" name="Picture 5" descr="file:///C:/Documents%20and%20Settings/Steve/My%20Documents/=se7%20PowerPoints=/=jpegs=/=Chapter%2004=/sch91264_0406.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2590800"/>
            <a:ext cx="8686800" cy="3505200"/>
          </a:xfrm>
          <a:prstGeom prst="rect">
            <a:avLst/>
          </a:prstGeom>
          <a:noFill/>
          <a:ln w="9525">
            <a:noFill/>
            <a:miter lim="800000"/>
            <a:headEnd/>
            <a:tailEnd/>
          </a:ln>
          <a:effectLst/>
        </p:spPr>
      </p:pic>
    </p:spTree>
    <p:extLst>
      <p:ext uri="{BB962C8B-B14F-4D97-AF65-F5344CB8AC3E}">
        <p14:creationId xmlns:p14="http://schemas.microsoft.com/office/powerpoint/2010/main" val="19764072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en-US" dirty="0" smtClean="0"/>
              <a:t>Democracy </a:t>
            </a:r>
            <a:r>
              <a:rPr lang="en-US" dirty="0" err="1" smtClean="0"/>
              <a:t>InAction</a:t>
            </a:r>
            <a:endParaRPr lang="en-US" dirty="0"/>
          </a:p>
        </p:txBody>
      </p:sp>
      <p:sp>
        <p:nvSpPr>
          <p:cNvPr id="442371" name="Rectangle 3"/>
          <p:cNvSpPr>
            <a:spLocks noGrp="1" noChangeArrowheads="1"/>
          </p:cNvSpPr>
          <p:nvPr>
            <p:ph sz="quarter" idx="1"/>
          </p:nvPr>
        </p:nvSpPr>
        <p:spPr/>
        <p:txBody>
          <a:bodyPr/>
          <a:lstStyle/>
          <a:p>
            <a:r>
              <a:rPr lang="en-US" dirty="0" smtClean="0">
                <a:solidFill>
                  <a:schemeClr val="accent3"/>
                </a:solidFill>
              </a:rPr>
              <a:t>Limit politics using teams</a:t>
            </a:r>
            <a:r>
              <a:rPr lang="en-US" dirty="0" smtClean="0"/>
              <a:t> and group concepts</a:t>
            </a:r>
          </a:p>
          <a:p>
            <a:pPr lvl="1"/>
            <a:r>
              <a:rPr lang="en-US" dirty="0" smtClean="0"/>
              <a:t>Worst of the </a:t>
            </a:r>
            <a:r>
              <a:rPr lang="en-US" dirty="0" smtClean="0">
                <a:solidFill>
                  <a:schemeClr val="accent1"/>
                </a:solidFill>
              </a:rPr>
              <a:t>in-fighting prevented</a:t>
            </a:r>
          </a:p>
        </p:txBody>
      </p:sp>
      <p:pic>
        <p:nvPicPr>
          <p:cNvPr id="442373" name="Picture 5" descr="file:///C:/Documents%20and%20Settings/Steve/My%20Documents/=se7%20PowerPoints=/=jpegs=/=Chapter%2004=/sch91264_0406.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2590800"/>
            <a:ext cx="8686800" cy="3505200"/>
          </a:xfrm>
          <a:prstGeom prst="rect">
            <a:avLst/>
          </a:prstGeom>
          <a:noFill/>
          <a:ln w="9525">
            <a:noFill/>
            <a:miter lim="800000"/>
            <a:headEnd/>
            <a:tailEnd/>
          </a:ln>
          <a:effectLst/>
        </p:spPr>
      </p:pic>
    </p:spTree>
    <p:extLst>
      <p:ext uri="{BB962C8B-B14F-4D97-AF65-F5344CB8AC3E}">
        <p14:creationId xmlns:p14="http://schemas.microsoft.com/office/powerpoint/2010/main" val="11954275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en-US" dirty="0" smtClean="0"/>
              <a:t>Democracy </a:t>
            </a:r>
            <a:r>
              <a:rPr lang="en-US" dirty="0" err="1" smtClean="0"/>
              <a:t>InAction</a:t>
            </a:r>
            <a:endParaRPr lang="en-US" dirty="0"/>
          </a:p>
        </p:txBody>
      </p:sp>
      <p:sp>
        <p:nvSpPr>
          <p:cNvPr id="442371" name="Rectangle 3"/>
          <p:cNvSpPr>
            <a:spLocks noGrp="1" noChangeArrowheads="1"/>
          </p:cNvSpPr>
          <p:nvPr>
            <p:ph sz="quarter" idx="1"/>
          </p:nvPr>
        </p:nvSpPr>
        <p:spPr/>
        <p:txBody>
          <a:bodyPr/>
          <a:lstStyle/>
          <a:p>
            <a:r>
              <a:rPr lang="en-US" dirty="0" smtClean="0">
                <a:solidFill>
                  <a:schemeClr val="accent3"/>
                </a:solidFill>
              </a:rPr>
              <a:t>Limit politics using teams</a:t>
            </a:r>
            <a:r>
              <a:rPr lang="en-US" dirty="0" smtClean="0"/>
              <a:t> and group concepts</a:t>
            </a:r>
          </a:p>
          <a:p>
            <a:pPr lvl="1"/>
            <a:r>
              <a:rPr lang="en-US" dirty="0" smtClean="0"/>
              <a:t>Worst of the </a:t>
            </a:r>
            <a:r>
              <a:rPr lang="en-US" dirty="0" smtClean="0">
                <a:solidFill>
                  <a:schemeClr val="accent1"/>
                </a:solidFill>
              </a:rPr>
              <a:t>in-fighting prevented </a:t>
            </a:r>
            <a:r>
              <a:rPr lang="en-US" b="1" dirty="0" smtClean="0">
                <a:solidFill>
                  <a:schemeClr val="accent1"/>
                </a:solidFill>
                <a:effectLst>
                  <a:outerShdw blurRad="50800" dist="38100" dir="2700000" algn="tl" rotWithShape="0">
                    <a:srgbClr val="000000">
                      <a:alpha val="43000"/>
                    </a:srgbClr>
                  </a:outerShdw>
                </a:effectLst>
              </a:rPr>
              <a:t>by meetings</a:t>
            </a:r>
          </a:p>
        </p:txBody>
      </p:sp>
      <p:pic>
        <p:nvPicPr>
          <p:cNvPr id="442373" name="Picture 5" descr="file:///C:/Documents%20and%20Settings/Steve/My%20Documents/=se7%20PowerPoints=/=jpegs=/=Chapter%2004=/sch91264_0406.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2590800"/>
            <a:ext cx="8686800" cy="3505200"/>
          </a:xfrm>
          <a:prstGeom prst="rect">
            <a:avLst/>
          </a:prstGeom>
          <a:noFill/>
          <a:ln w="9525">
            <a:noFill/>
            <a:miter lim="800000"/>
            <a:headEnd/>
            <a:tailEnd/>
          </a:ln>
          <a:effectLst/>
        </p:spPr>
      </p:pic>
    </p:spTree>
    <p:extLst>
      <p:ext uri="{BB962C8B-B14F-4D97-AF65-F5344CB8AC3E}">
        <p14:creationId xmlns:p14="http://schemas.microsoft.com/office/powerpoint/2010/main" val="9516789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en-US" dirty="0" smtClean="0"/>
              <a:t>Democracy </a:t>
            </a:r>
            <a:r>
              <a:rPr lang="en-US" dirty="0" err="1" smtClean="0"/>
              <a:t>InAction</a:t>
            </a:r>
            <a:endParaRPr lang="en-US" dirty="0"/>
          </a:p>
        </p:txBody>
      </p:sp>
      <p:sp>
        <p:nvSpPr>
          <p:cNvPr id="442371" name="Rectangle 3"/>
          <p:cNvSpPr>
            <a:spLocks noGrp="1" noChangeArrowheads="1"/>
          </p:cNvSpPr>
          <p:nvPr>
            <p:ph sz="quarter" idx="1"/>
          </p:nvPr>
        </p:nvSpPr>
        <p:spPr/>
        <p:txBody>
          <a:bodyPr/>
          <a:lstStyle/>
          <a:p>
            <a:r>
              <a:rPr lang="en-US" dirty="0" smtClean="0">
                <a:solidFill>
                  <a:schemeClr val="accent3"/>
                </a:solidFill>
              </a:rPr>
              <a:t>Limit politics using teams</a:t>
            </a:r>
            <a:r>
              <a:rPr lang="en-US" dirty="0" smtClean="0"/>
              <a:t> and group concepts</a:t>
            </a:r>
          </a:p>
          <a:p>
            <a:pPr lvl="1"/>
            <a:r>
              <a:rPr lang="en-US" dirty="0"/>
              <a:t>Worst of the </a:t>
            </a:r>
            <a:r>
              <a:rPr lang="en-US" dirty="0">
                <a:solidFill>
                  <a:schemeClr val="accent1"/>
                </a:solidFill>
              </a:rPr>
              <a:t>in-fighting prevented </a:t>
            </a:r>
            <a:r>
              <a:rPr lang="en-US" b="1" dirty="0">
                <a:solidFill>
                  <a:schemeClr val="accent1"/>
                </a:solidFill>
                <a:effectLst>
                  <a:outerShdw blurRad="50800" dist="38100" dir="2700000" algn="tl" rotWithShape="0">
                    <a:srgbClr val="000000">
                      <a:alpha val="43000"/>
                    </a:srgbClr>
                  </a:outerShdw>
                </a:effectLst>
              </a:rPr>
              <a:t>by meetings</a:t>
            </a:r>
          </a:p>
        </p:txBody>
      </p:sp>
      <p:pic>
        <p:nvPicPr>
          <p:cNvPr id="442373" name="Picture 5" descr="file:///C:/Documents%20and%20Settings/Steve/My%20Documents/=se7%20PowerPoints=/=jpegs=/=Chapter%2004=/sch91264_0406.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2590800"/>
            <a:ext cx="8686800" cy="3505200"/>
          </a:xfrm>
          <a:prstGeom prst="rect">
            <a:avLst/>
          </a:prstGeom>
          <a:noFill/>
          <a:ln w="9525">
            <a:noFill/>
            <a:miter lim="800000"/>
            <a:headEnd/>
            <a:tailEnd/>
          </a:ln>
          <a:effectLst/>
        </p:spPr>
      </p:pic>
      <p:pic>
        <p:nvPicPr>
          <p:cNvPr id="442374" name="Picture 6"/>
          <p:cNvPicPr>
            <a:picLocks noChangeAspect="1" noChangeArrowheads="1"/>
          </p:cNvPicPr>
          <p:nvPr/>
        </p:nvPicPr>
        <p:blipFill>
          <a:blip r:embed="rId4" cstate="print"/>
          <a:srcRect/>
          <a:stretch>
            <a:fillRect/>
          </a:stretch>
        </p:blipFill>
        <p:spPr bwMode="auto">
          <a:xfrm>
            <a:off x="1379020" y="2667000"/>
            <a:ext cx="5936180" cy="3962400"/>
          </a:xfrm>
          <a:prstGeom prst="rect">
            <a:avLst/>
          </a:prstGeom>
          <a:noFill/>
          <a:ln w="9525">
            <a:noFill/>
            <a:miter lim="800000"/>
            <a:headEnd/>
            <a:tailEnd/>
          </a:ln>
          <a:effectLst/>
        </p:spPr>
      </p:pic>
    </p:spTree>
    <p:extLst>
      <p:ext uri="{BB962C8B-B14F-4D97-AF65-F5344CB8AC3E}">
        <p14:creationId xmlns:p14="http://schemas.microsoft.com/office/powerpoint/2010/main" val="147194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42373"/>
                                        </p:tgtEl>
                                        <p:attrNameLst>
                                          <p:attrName>style.opacity</p:attrName>
                                        </p:attrNameLst>
                                      </p:cBhvr>
                                      <p:to>
                                        <p:strVal val="0.25"/>
                                      </p:to>
                                    </p:set>
                                    <p:animEffect filter="image" prLst="opacity: 0.25">
                                      <p:cBhvr rctx="IE">
                                        <p:cTn id="7" dur="indefinite"/>
                                        <p:tgtEl>
                                          <p:spTgt spid="442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t>Course Website</a:t>
            </a:r>
          </a:p>
        </p:txBody>
      </p:sp>
      <p:sp>
        <p:nvSpPr>
          <p:cNvPr id="163843" name="Rectangle 3"/>
          <p:cNvSpPr>
            <a:spLocks noGrp="1" noChangeArrowheads="1"/>
          </p:cNvSpPr>
          <p:nvPr>
            <p:ph sz="quarter" idx="1"/>
          </p:nvPr>
        </p:nvSpPr>
        <p:spPr>
          <a:xfrm>
            <a:off x="612648" y="1600200"/>
            <a:ext cx="8531352" cy="5105400"/>
          </a:xfrm>
        </p:spPr>
        <p:txBody>
          <a:bodyPr/>
          <a:lstStyle/>
          <a:p>
            <a:pPr marL="68263" indent="0">
              <a:buNone/>
            </a:pPr>
            <a:endParaRPr lang="en-US" dirty="0">
              <a:solidFill>
                <a:srgbClr val="C70F0C"/>
              </a:solidFill>
            </a:endParaRPr>
          </a:p>
          <a:p>
            <a:pPr marL="68263" indent="0" algn="ctr">
              <a:buNone/>
            </a:pPr>
            <a:r>
              <a:rPr lang="en-US" sz="2500" b="1" dirty="0" smtClean="0">
                <a:solidFill>
                  <a:srgbClr val="7030A0"/>
                </a:solidFill>
                <a:latin typeface="Courier New"/>
                <a:cs typeface="Courier New"/>
              </a:rPr>
              <a:t>www.cse.buffalo.edu</a:t>
            </a:r>
            <a:r>
              <a:rPr lang="en-US" sz="2500" b="1" dirty="0">
                <a:solidFill>
                  <a:srgbClr val="7030A0"/>
                </a:solidFill>
                <a:latin typeface="Courier New"/>
                <a:cs typeface="Courier New"/>
              </a:rPr>
              <a:t>/~</a:t>
            </a:r>
            <a:r>
              <a:rPr lang="en-US" sz="2500" b="1" dirty="0" smtClean="0">
                <a:solidFill>
                  <a:srgbClr val="7030A0"/>
                </a:solidFill>
                <a:latin typeface="Courier New"/>
                <a:cs typeface="Courier New"/>
              </a:rPr>
              <a:t>mhertz/courses/cse542</a:t>
            </a:r>
          </a:p>
          <a:p>
            <a:pPr marL="68263" indent="0" algn="ctr">
              <a:buNone/>
            </a:pPr>
            <a:endParaRPr lang="en-US" sz="2600" b="1" dirty="0" smtClean="0">
              <a:solidFill>
                <a:srgbClr val="C70F0C"/>
              </a:solidFill>
              <a:latin typeface="Courier New"/>
              <a:cs typeface="Courier New"/>
            </a:endParaRPr>
          </a:p>
          <a:p>
            <a:r>
              <a:rPr lang="en-US" dirty="0" smtClean="0">
                <a:solidFill>
                  <a:srgbClr val="C70F0C"/>
                </a:solidFill>
              </a:rPr>
              <a:t>Reading links, slides</a:t>
            </a:r>
            <a:r>
              <a:rPr lang="en-US" dirty="0">
                <a:solidFill>
                  <a:srgbClr val="C70F0C"/>
                </a:solidFill>
              </a:rPr>
              <a:t>,</a:t>
            </a:r>
            <a:r>
              <a:rPr lang="en-US" dirty="0" smtClean="0"/>
              <a:t> </a:t>
            </a:r>
            <a:r>
              <a:rPr lang="en-US" dirty="0" smtClean="0">
                <a:solidFill>
                  <a:srgbClr val="C70F0C"/>
                </a:solidFill>
              </a:rPr>
              <a:t>project notes </a:t>
            </a:r>
            <a:r>
              <a:rPr lang="en-US" dirty="0" smtClean="0"/>
              <a:t>will be posted</a:t>
            </a:r>
          </a:p>
          <a:p>
            <a:pPr lvl="1"/>
            <a:r>
              <a:rPr lang="en-US" dirty="0" smtClean="0"/>
              <a:t>Can also be find </a:t>
            </a:r>
            <a:r>
              <a:rPr lang="en-US" dirty="0" smtClean="0">
                <a:solidFill>
                  <a:schemeClr val="accent1"/>
                </a:solidFill>
              </a:rPr>
              <a:t>course syllabus &amp; other materials</a:t>
            </a:r>
          </a:p>
          <a:p>
            <a:pPr lvl="1"/>
            <a:endParaRPr lang="en-US" dirty="0" smtClean="0">
              <a:solidFill>
                <a:schemeClr val="accent6"/>
              </a:solidFill>
            </a:endParaRPr>
          </a:p>
          <a:p>
            <a:r>
              <a:rPr lang="en-US" b="1" dirty="0" smtClean="0">
                <a:solidFill>
                  <a:srgbClr val="C70F0C"/>
                </a:solidFill>
                <a:effectLst>
                  <a:outerShdw blurRad="50800" dist="38100" dir="2700000">
                    <a:srgbClr val="000000">
                      <a:alpha val="43000"/>
                    </a:srgbClr>
                  </a:outerShdw>
                </a:effectLst>
              </a:rPr>
              <a:t>May </a:t>
            </a:r>
            <a:r>
              <a:rPr lang="en-US" b="1" dirty="0">
                <a:solidFill>
                  <a:srgbClr val="C70F0C"/>
                </a:solidFill>
                <a:effectLst>
                  <a:outerShdw blurRad="50800" dist="38100" dir="2700000">
                    <a:srgbClr val="000000">
                      <a:alpha val="43000"/>
                    </a:srgbClr>
                  </a:outerShdw>
                </a:effectLst>
              </a:rPr>
              <a:t>not include everything said in </a:t>
            </a:r>
            <a:r>
              <a:rPr lang="en-US" b="1" dirty="0" smtClean="0">
                <a:solidFill>
                  <a:srgbClr val="C70F0C"/>
                </a:solidFill>
                <a:effectLst>
                  <a:outerShdw blurRad="50800" dist="38100" dir="2700000">
                    <a:srgbClr val="000000">
                      <a:alpha val="43000"/>
                    </a:srgbClr>
                  </a:outerShdw>
                </a:effectLst>
              </a:rPr>
              <a:t>class</a:t>
            </a:r>
          </a:p>
          <a:p>
            <a:pPr lvl="1"/>
            <a:r>
              <a:rPr lang="en-US" b="1" dirty="0" smtClean="0">
                <a:solidFill>
                  <a:schemeClr val="accent1"/>
                </a:solidFill>
                <a:effectLst>
                  <a:outerShdw blurRad="50800" dist="38100" dir="2700000">
                    <a:srgbClr val="000000">
                      <a:alpha val="43000"/>
                    </a:srgbClr>
                  </a:outerShdw>
                </a:effectLst>
              </a:rPr>
              <a:t>Better than nothing, but worse than being here!</a:t>
            </a:r>
            <a:endParaRPr lang="en-US" b="1" dirty="0">
              <a:solidFill>
                <a:schemeClr val="accent1"/>
              </a:solidFill>
              <a:effectLst>
                <a:outerShdw blurRad="50800" dist="38100" dir="2700000">
                  <a:srgbClr val="000000">
                    <a:alpha val="43000"/>
                  </a:srgbClr>
                </a:outerShdw>
              </a:effectLst>
            </a:endParaRPr>
          </a:p>
        </p:txBody>
      </p:sp>
    </p:spTree>
    <p:extLst>
      <p:ext uri="{BB962C8B-B14F-4D97-AF65-F5344CB8AC3E}">
        <p14:creationId xmlns:p14="http://schemas.microsoft.com/office/powerpoint/2010/main" val="294904338"/>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2" name="Rectangle 6"/>
          <p:cNvSpPr>
            <a:spLocks noGrp="1" noChangeArrowheads="1"/>
          </p:cNvSpPr>
          <p:nvPr>
            <p:ph type="title"/>
          </p:nvPr>
        </p:nvSpPr>
        <p:spPr/>
        <p:txBody>
          <a:bodyPr>
            <a:normAutofit/>
          </a:bodyPr>
          <a:lstStyle/>
          <a:p>
            <a:r>
              <a:rPr lang="en-US" dirty="0" smtClean="0"/>
              <a:t>Synchronize-and-Stabilize</a:t>
            </a:r>
            <a:endParaRPr lang="en-US" dirty="0"/>
          </a:p>
        </p:txBody>
      </p:sp>
      <p:sp>
        <p:nvSpPr>
          <p:cNvPr id="2" name="Content Placeholder 1"/>
          <p:cNvSpPr>
            <a:spLocks noGrp="1"/>
          </p:cNvSpPr>
          <p:nvPr>
            <p:ph sz="quarter" idx="1"/>
          </p:nvPr>
        </p:nvSpPr>
        <p:spPr>
          <a:xfrm>
            <a:off x="612648" y="1600200"/>
            <a:ext cx="8455152" cy="5105400"/>
          </a:xfrm>
        </p:spPr>
        <p:txBody>
          <a:bodyPr/>
          <a:lstStyle/>
          <a:p>
            <a:r>
              <a:rPr lang="en-US" dirty="0">
                <a:solidFill>
                  <a:schemeClr val="accent3"/>
                </a:solidFill>
              </a:rPr>
              <a:t>Used by </a:t>
            </a:r>
            <a:r>
              <a:rPr lang="en-US" dirty="0" smtClean="0">
                <a:solidFill>
                  <a:schemeClr val="accent3"/>
                </a:solidFill>
              </a:rPr>
              <a:t>Microsoft </a:t>
            </a:r>
            <a:r>
              <a:rPr lang="en-US" dirty="0" smtClean="0"/>
              <a:t>(&amp; adapted for open-source)</a:t>
            </a:r>
            <a:endParaRPr lang="en-US" dirty="0"/>
          </a:p>
          <a:p>
            <a:pPr lvl="1"/>
            <a:r>
              <a:rPr lang="en-US" dirty="0"/>
              <a:t>Teams of </a:t>
            </a:r>
            <a:r>
              <a:rPr lang="en-US" dirty="0">
                <a:solidFill>
                  <a:schemeClr val="accent1"/>
                </a:solidFill>
              </a:rPr>
              <a:t>3 – 8 developers </a:t>
            </a:r>
            <a:r>
              <a:rPr lang="en-US" dirty="0" smtClean="0">
                <a:solidFill>
                  <a:schemeClr val="accent1"/>
                </a:solidFill>
              </a:rPr>
              <a:t>(&amp; </a:t>
            </a:r>
            <a:r>
              <a:rPr lang="en-US" dirty="0">
                <a:solidFill>
                  <a:schemeClr val="accent1"/>
                </a:solidFill>
              </a:rPr>
              <a:t>3 – 8 </a:t>
            </a:r>
            <a:r>
              <a:rPr lang="en-US" dirty="0" smtClean="0">
                <a:solidFill>
                  <a:schemeClr val="accent1"/>
                </a:solidFill>
              </a:rPr>
              <a:t>testers for Microsoft)</a:t>
            </a:r>
            <a:endParaRPr lang="en-US" dirty="0">
              <a:solidFill>
                <a:schemeClr val="accent1"/>
              </a:solidFill>
            </a:endParaRPr>
          </a:p>
          <a:p>
            <a:pPr lvl="1"/>
            <a:r>
              <a:rPr lang="en-US" dirty="0">
                <a:solidFill>
                  <a:schemeClr val="accent1"/>
                </a:solidFill>
              </a:rPr>
              <a:t>Team </a:t>
            </a:r>
            <a:r>
              <a:rPr lang="en-US" dirty="0" smtClean="0">
                <a:solidFill>
                  <a:schemeClr val="accent1"/>
                </a:solidFill>
              </a:rPr>
              <a:t>owns entire task</a:t>
            </a:r>
            <a:r>
              <a:rPr lang="en-US" dirty="0" smtClean="0"/>
              <a:t>; responsibility shared equally</a:t>
            </a:r>
            <a:endParaRPr lang="en-US" dirty="0"/>
          </a:p>
          <a:p>
            <a:pPr lvl="1"/>
            <a:r>
              <a:rPr lang="en-US" dirty="0"/>
              <a:t>Work from </a:t>
            </a:r>
            <a:r>
              <a:rPr lang="en-US" dirty="0">
                <a:solidFill>
                  <a:schemeClr val="accent1"/>
                </a:solidFill>
              </a:rPr>
              <a:t>specification through implementation</a:t>
            </a:r>
          </a:p>
          <a:p>
            <a:r>
              <a:rPr lang="en-US" dirty="0" smtClean="0">
                <a:solidFill>
                  <a:schemeClr val="accent3"/>
                </a:solidFill>
              </a:rPr>
              <a:t>Regular synchronization &amp; testing key</a:t>
            </a:r>
            <a:r>
              <a:rPr lang="en-US" dirty="0" smtClean="0"/>
              <a:t> </a:t>
            </a:r>
            <a:r>
              <a:rPr lang="en-US" dirty="0"/>
              <a:t>to </a:t>
            </a:r>
            <a:r>
              <a:rPr lang="en-US" dirty="0" smtClean="0"/>
              <a:t>process</a:t>
            </a:r>
            <a:endParaRPr lang="en-US" dirty="0"/>
          </a:p>
          <a:p>
            <a:pPr lvl="1"/>
            <a:r>
              <a:rPr lang="en-US" dirty="0" smtClean="0"/>
              <a:t>Tests that day’s code to </a:t>
            </a:r>
            <a:r>
              <a:rPr lang="en-US" dirty="0" smtClean="0">
                <a:solidFill>
                  <a:schemeClr val="accent1"/>
                </a:solidFill>
              </a:rPr>
              <a:t>report all errors across project</a:t>
            </a:r>
            <a:endParaRPr lang="en-US" dirty="0"/>
          </a:p>
          <a:p>
            <a:endParaRPr lang="en-US" dirty="0"/>
          </a:p>
        </p:txBody>
      </p:sp>
    </p:spTree>
    <p:extLst>
      <p:ext uri="{BB962C8B-B14F-4D97-AF65-F5344CB8AC3E}">
        <p14:creationId xmlns:p14="http://schemas.microsoft.com/office/powerpoint/2010/main" val="888333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2" name="Rectangle 6"/>
          <p:cNvSpPr>
            <a:spLocks noGrp="1" noChangeArrowheads="1"/>
          </p:cNvSpPr>
          <p:nvPr>
            <p:ph type="title"/>
          </p:nvPr>
        </p:nvSpPr>
        <p:spPr/>
        <p:txBody>
          <a:bodyPr>
            <a:normAutofit/>
          </a:bodyPr>
          <a:lstStyle/>
          <a:p>
            <a:r>
              <a:rPr lang="en-US" dirty="0" smtClean="0"/>
              <a:t>Synchronize-and-Stabilize</a:t>
            </a:r>
            <a:endParaRPr lang="en-US" dirty="0"/>
          </a:p>
        </p:txBody>
      </p:sp>
      <p:sp>
        <p:nvSpPr>
          <p:cNvPr id="2" name="Content Placeholder 1"/>
          <p:cNvSpPr>
            <a:spLocks noGrp="1"/>
          </p:cNvSpPr>
          <p:nvPr>
            <p:ph sz="quarter" idx="1"/>
          </p:nvPr>
        </p:nvSpPr>
        <p:spPr>
          <a:xfrm>
            <a:off x="612648" y="1600200"/>
            <a:ext cx="8455152" cy="5105400"/>
          </a:xfrm>
        </p:spPr>
        <p:txBody>
          <a:bodyPr/>
          <a:lstStyle/>
          <a:p>
            <a:r>
              <a:rPr lang="en-US" dirty="0">
                <a:solidFill>
                  <a:schemeClr val="accent3"/>
                </a:solidFill>
              </a:rPr>
              <a:t>Used by </a:t>
            </a:r>
            <a:r>
              <a:rPr lang="en-US" dirty="0" smtClean="0">
                <a:solidFill>
                  <a:schemeClr val="accent3"/>
                </a:solidFill>
              </a:rPr>
              <a:t>Microsoft </a:t>
            </a:r>
            <a:r>
              <a:rPr lang="en-US" dirty="0" smtClean="0"/>
              <a:t>(&amp; adapted for open-source)</a:t>
            </a:r>
            <a:endParaRPr lang="en-US" dirty="0"/>
          </a:p>
          <a:p>
            <a:pPr lvl="1"/>
            <a:r>
              <a:rPr lang="en-US" dirty="0"/>
              <a:t>Teams of </a:t>
            </a:r>
            <a:r>
              <a:rPr lang="en-US" dirty="0">
                <a:solidFill>
                  <a:schemeClr val="accent1"/>
                </a:solidFill>
              </a:rPr>
              <a:t>3 – 8 developers </a:t>
            </a:r>
            <a:r>
              <a:rPr lang="en-US" dirty="0" smtClean="0">
                <a:solidFill>
                  <a:schemeClr val="accent1"/>
                </a:solidFill>
              </a:rPr>
              <a:t>(&amp; </a:t>
            </a:r>
            <a:r>
              <a:rPr lang="en-US" dirty="0">
                <a:solidFill>
                  <a:schemeClr val="accent1"/>
                </a:solidFill>
              </a:rPr>
              <a:t>3 – 8 </a:t>
            </a:r>
            <a:r>
              <a:rPr lang="en-US" dirty="0" smtClean="0">
                <a:solidFill>
                  <a:schemeClr val="accent1"/>
                </a:solidFill>
              </a:rPr>
              <a:t>testers for Microsoft)</a:t>
            </a:r>
            <a:endParaRPr lang="en-US" dirty="0">
              <a:solidFill>
                <a:schemeClr val="accent1"/>
              </a:solidFill>
            </a:endParaRPr>
          </a:p>
          <a:p>
            <a:pPr lvl="1"/>
            <a:r>
              <a:rPr lang="en-US" dirty="0">
                <a:solidFill>
                  <a:schemeClr val="accent1"/>
                </a:solidFill>
              </a:rPr>
              <a:t>Team </a:t>
            </a:r>
            <a:r>
              <a:rPr lang="en-US" dirty="0" smtClean="0">
                <a:solidFill>
                  <a:schemeClr val="accent1"/>
                </a:solidFill>
              </a:rPr>
              <a:t>owns entire task</a:t>
            </a:r>
            <a:r>
              <a:rPr lang="en-US" dirty="0" smtClean="0"/>
              <a:t>; responsibility shared equally</a:t>
            </a:r>
            <a:endParaRPr lang="en-US" dirty="0"/>
          </a:p>
          <a:p>
            <a:pPr lvl="1"/>
            <a:r>
              <a:rPr lang="en-US" dirty="0"/>
              <a:t>Work from </a:t>
            </a:r>
            <a:r>
              <a:rPr lang="en-US" dirty="0">
                <a:solidFill>
                  <a:schemeClr val="accent1"/>
                </a:solidFill>
              </a:rPr>
              <a:t>specification through implementation</a:t>
            </a:r>
          </a:p>
          <a:p>
            <a:r>
              <a:rPr lang="en-US" dirty="0" smtClean="0">
                <a:solidFill>
                  <a:schemeClr val="accent3"/>
                </a:solidFill>
              </a:rPr>
              <a:t>Regular synchronization &amp; testing key</a:t>
            </a:r>
            <a:r>
              <a:rPr lang="en-US" dirty="0" smtClean="0"/>
              <a:t> </a:t>
            </a:r>
            <a:r>
              <a:rPr lang="en-US" dirty="0"/>
              <a:t>to </a:t>
            </a:r>
            <a:r>
              <a:rPr lang="en-US" dirty="0" smtClean="0"/>
              <a:t>process</a:t>
            </a:r>
            <a:endParaRPr lang="en-US" dirty="0"/>
          </a:p>
          <a:p>
            <a:pPr lvl="1"/>
            <a:r>
              <a:rPr lang="en-US" dirty="0" smtClean="0"/>
              <a:t>Tests that day’s code to </a:t>
            </a:r>
            <a:r>
              <a:rPr lang="en-US" dirty="0" smtClean="0">
                <a:solidFill>
                  <a:schemeClr val="accent1"/>
                </a:solidFill>
              </a:rPr>
              <a:t>report all errors across project</a:t>
            </a:r>
            <a:endParaRPr lang="en-US" dirty="0"/>
          </a:p>
          <a:p>
            <a:r>
              <a:rPr lang="en-US" dirty="0" smtClean="0">
                <a:solidFill>
                  <a:schemeClr val="accent3"/>
                </a:solidFill>
              </a:rPr>
              <a:t>Great hackers: </a:t>
            </a:r>
            <a:r>
              <a:rPr lang="en-US" dirty="0" smtClean="0">
                <a:solidFill>
                  <a:srgbClr val="000000"/>
                </a:solidFill>
              </a:rPr>
              <a:t>common trait for Microsoft &amp; Linux</a:t>
            </a:r>
            <a:endParaRPr lang="en-US" dirty="0">
              <a:solidFill>
                <a:schemeClr val="accent3"/>
              </a:solidFill>
            </a:endParaRPr>
          </a:p>
          <a:p>
            <a:endParaRPr lang="en-US" dirty="0"/>
          </a:p>
        </p:txBody>
      </p:sp>
      <p:pic>
        <p:nvPicPr>
          <p:cNvPr id="3" name="Picture 2" descr="j0316965.jp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24200" y="5042470"/>
            <a:ext cx="2679262" cy="1663130"/>
          </a:xfrm>
          <a:prstGeom prst="rect">
            <a:avLst/>
          </a:prstGeom>
        </p:spPr>
      </p:pic>
      <p:cxnSp>
        <p:nvCxnSpPr>
          <p:cNvPr id="6" name="Straight Connector 5"/>
          <p:cNvCxnSpPr/>
          <p:nvPr/>
        </p:nvCxnSpPr>
        <p:spPr>
          <a:xfrm>
            <a:off x="3124200" y="5029200"/>
            <a:ext cx="2667000" cy="167640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124200" y="5029200"/>
            <a:ext cx="2667000" cy="1676400"/>
          </a:xfrm>
          <a:prstGeom prst="line">
            <a:avLst/>
          </a:prstGeom>
          <a:ln w="57150" cmpd="sng">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12774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8" name="Rectangle 6"/>
          <p:cNvSpPr>
            <a:spLocks noGrp="1" noChangeArrowheads="1"/>
          </p:cNvSpPr>
          <p:nvPr>
            <p:ph type="title"/>
          </p:nvPr>
        </p:nvSpPr>
        <p:spPr/>
        <p:txBody>
          <a:bodyPr/>
          <a:lstStyle/>
          <a:p>
            <a:r>
              <a:rPr lang="en-US"/>
              <a:t>Democratic Teams</a:t>
            </a:r>
          </a:p>
        </p:txBody>
      </p:sp>
      <p:sp>
        <p:nvSpPr>
          <p:cNvPr id="412679" name="Rectangle 7"/>
          <p:cNvSpPr>
            <a:spLocks noGrp="1" noChangeArrowheads="1"/>
          </p:cNvSpPr>
          <p:nvPr>
            <p:ph sz="quarter" idx="1"/>
          </p:nvPr>
        </p:nvSpPr>
        <p:spPr/>
        <p:txBody>
          <a:bodyPr>
            <a:normAutofit/>
          </a:bodyPr>
          <a:lstStyle/>
          <a:p>
            <a:r>
              <a:rPr lang="en-US" dirty="0">
                <a:solidFill>
                  <a:schemeClr val="accent3"/>
                </a:solidFill>
              </a:rPr>
              <a:t>Programmers </a:t>
            </a:r>
            <a:r>
              <a:rPr lang="en-US" dirty="0" smtClean="0">
                <a:solidFill>
                  <a:schemeClr val="accent3"/>
                </a:solidFill>
              </a:rPr>
              <a:t>have egos </a:t>
            </a:r>
            <a:r>
              <a:rPr lang="en-US" dirty="0" smtClean="0"/>
              <a:t>that are very healthy</a:t>
            </a:r>
            <a:endParaRPr lang="en-US" dirty="0"/>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8138345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9" name="Rectangle 7"/>
          <p:cNvSpPr>
            <a:spLocks noGrp="1" noChangeArrowheads="1"/>
          </p:cNvSpPr>
          <p:nvPr>
            <p:ph sz="quarter" idx="1"/>
          </p:nvPr>
        </p:nvSpPr>
        <p:spPr/>
        <p:txBody>
          <a:bodyPr>
            <a:normAutofit/>
          </a:bodyPr>
          <a:lstStyle/>
          <a:p>
            <a:r>
              <a:rPr lang="en-US" dirty="0">
                <a:solidFill>
                  <a:schemeClr val="accent3"/>
                </a:solidFill>
              </a:rPr>
              <a:t>Programmers </a:t>
            </a:r>
            <a:r>
              <a:rPr lang="en-US" dirty="0" smtClean="0">
                <a:solidFill>
                  <a:schemeClr val="accent3"/>
                </a:solidFill>
              </a:rPr>
              <a:t>have egos </a:t>
            </a:r>
            <a:r>
              <a:rPr lang="en-US" dirty="0" smtClean="0"/>
              <a:t>that are very healthy:</a:t>
            </a:r>
            <a:endParaRPr lang="en-US" dirty="0"/>
          </a:p>
          <a:p>
            <a:pPr lvl="1"/>
            <a:endParaRPr lang="en-US" dirty="0" smtClean="0"/>
          </a:p>
          <a:p>
            <a:pPr lvl="1"/>
            <a:endParaRPr lang="en-US" dirty="0" smtClean="0"/>
          </a:p>
          <a:p>
            <a:pPr lvl="1"/>
            <a:endParaRPr lang="en-US" dirty="0" smtClean="0"/>
          </a:p>
          <a:p>
            <a:pPr lvl="1"/>
            <a:endParaRPr lang="en-US" dirty="0" smtClean="0"/>
          </a:p>
        </p:txBody>
      </p:sp>
      <p:sp>
        <p:nvSpPr>
          <p:cNvPr id="412678" name="Rectangle 6"/>
          <p:cNvSpPr>
            <a:spLocks noGrp="1" noChangeArrowheads="1"/>
          </p:cNvSpPr>
          <p:nvPr>
            <p:ph type="title"/>
          </p:nvPr>
        </p:nvSpPr>
        <p:spPr/>
        <p:txBody>
          <a:bodyPr/>
          <a:lstStyle/>
          <a:p>
            <a:r>
              <a:rPr lang="en-US"/>
              <a:t>Democratic Teams</a:t>
            </a:r>
          </a:p>
        </p:txBody>
      </p:sp>
      <p:pic>
        <p:nvPicPr>
          <p:cNvPr id="30" name="Picture 29" descr="MatthewMustaf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0800" y="2209800"/>
            <a:ext cx="3437713" cy="4343400"/>
          </a:xfrm>
          <a:prstGeom prst="rect">
            <a:avLst/>
          </a:prstGeom>
        </p:spPr>
      </p:pic>
      <p:sp>
        <p:nvSpPr>
          <p:cNvPr id="3" name="AutoShape 10" descr="data:image/jpeg;base64,/9j/4AAQSkZJRgABAQAAAQABAAD/2wCEAAkGBhQSEBUUExQVFBUUFRQVEhcUFBcUFxQYFBQXFBQVFxQXHCYeFxkkHBUUHy8gIycpLCwsFR4xNTAqNSYrLCkBCQoKDgwOGg8PGiwkHCQpLCwsKSkpKSksKSkpLCkpKSksKSkpKSwpKSkpLCwsKSkpKSwsLCwsLCksLCwsLCwsLP/AABEIAOAA4QMBIgACEQEDEQH/xAAbAAABBQEBAAAAAAAAAAAAAAACAAEDBQYEB//EADwQAAEEAAMFBwIDBgUFAAAAAAEAAgMRBBIhBQYxQVETImFxgZGhBzJCsdEUI1JiwfAWM3KCkhVDwuHx/8QAGAEBAQEBAQAAAAAAAAAAAAAAAAEDAgT/xAAhEQEBAQEAAgIDAAMAAAAAAAAAARECITEDEhNBUTJhkf/aAAwDAQACEQMRAD8A8ajCJrQgjPBSAqKIs8EgwdE4CQPBIHAR5fBCEYKA2tCNrQgtE1USho6BG1o6KNqkaUzTRsA6KYMHQeyhaURmA5qDpbGOg9kZYByHsq520daHuo5cUTetAI6zVmyRvDQegUwDeg+Fmu3JN2uiDHGtOCi4v8o6BLsx0HsuDD7S/iXZFJY0Vc0TmDoPZA+MdB7Ii/ko3OoIiIsb0Hso3Nb0HspHPCicVcQBaOgtRPaOgUjlE5yigcB0UTmBSkoHlMogcNVG5i6KUcgVEWX+6TKTKU6ef6OYIgUDU5GqgktFSja1OCgNqkaoQUQQdCcFR8UQVolapGKEFO+TKLPBQTulA4rkLiSoYrf/AEWg2ZsF0gXNrTnnVL2BBtOMM53JbrDboAjUqzg3XY0VSmtZ8bzJ2zzz9EjDpQHDivQMZurd8fRCzc8kVVeNKafjjAEaj5XVgsQQT0Wwm3KPKln9qbAkZYy0PMG/ZXY5vFCJPZNnXHDKW90+i6AfELSVjYJyiLk5PioybSISheUZKjcp6AlAjco3cVQxTEJ0AGlJgdJJJBxtRgoGhEoHCK1GitFFaMKFSBKJgnDlEXIgUROFyYyU2Apsy54Wlz0dSaudj4fMRpot1s9oYByWb2XgstLS4WE8tPE6+yz/AG9PPhaxSXwB/JTZq/CfdcuHw45l3v8A+l1BjBxs+ZKY010Q4kfwv9G2jM3g71aQudpjJoOkb5O0+Quh2EbWj5fVwP8A4qgC4/8A1Ve1YA9hHOvyXZJhjyc4edH+iidERx18Qpkg8w2rFqeRaT8KJkoIWo3m2SCHOHPU+Z4rHxGrC6ljzfJHS6VA56EOQly6usjkoXJIHv1SIRKFxSJQlyuBFMUihJ1U9UFmTqP1SVHOOSRKFo1/NOookk1pwiHCMFAkCqJAiKiBRE0gMPXTs6PvX4qve9d+yDbh8rmtOPbX4N/BWD94mR6cT0AWfllc6ms905wDQOBvnZH6rjG2tA3eUHgrPDY0PHG1hmuo0BSttnbRDXAHRXHUrXlopc7tpmLidEMeIsXyVDtfarbrnaq2rZ29jeamwu32SaAi+h4rHwva4ru/6fEReYg+Rr4CmJq32wLjcPAleeyR0StkzGl2ZjyLHpfoVjsc7UjxP5pz7Z/J6Q2htDmQrR50hcmc5ASmKgIOTEocyHNqnoE4pEoSbTWge0k1jqEyuqgrgnQ3wTZlEFaJCU6oIFOgtOAlB0lSYFIlBDM5dOz25jVptnV2veGYUTRV1Fg2B4c0Vm5fopcacc7Nd8XdHoEnYwAElpeQLy8PlXGFwLSNdV2R7CB5Bc62xjhtTtXZRE1lWbaSTp58lK+I5QeujfP9VsYNitZeVrR17o/RR4jZzXUDWmoAFfkm4n1qXZmxLhBMs+YtHCZ1DTWmnu/Cyv7I4gk65XOa7mbaaI056Lf4EdxcY2e23UAMzi46XZIAv4CmtLyxB202JxYYWvqrJcQdRfLzC7YcU11FtsJ1yuP5HmtFJu215sxxk9S0X6GlL/0AccoXXhnObqlxTricXfwrGYlxvw5L0XaOGDYyAK8Fltp7Rj/Z+yEfe/E7QEOu7Bqz09VzL5O+djOtTWhtIOWjzC9ULikShJQPaVJi5NmSB0jSYOTBA+UJJeqSogCSFpT2pVOnIQ2nadEqCCdDaIIHtM4p7QvVofAvqRvia99FomvqRjR+H9KWWDtVqcFUjQ/nXzwK568NvjuzGpwE3BXMT7Wd2bKtDhX2s916ZHQ1hrVV0soz1wVsTpaxO2MY/MQ3jZonVWLW9wTW1qa0XPJlDuKxmH2vKxoBN6I9lbTmfPTqIJ00Nj1JSJrdxx6cVDJI4crCaOagoMRiEdYrdqMzDNyHFYbb8PZtYD9zrc4dP7v4W4xM10ALsrz7eHGZ8Q8ng05B/s0PzmV5m1j8tkitBQ2laRK0eQ5TUmKRQPSSYFOgVIQnLkxQJJNSdciG03JK9UwKuKcFFSFIogkQKZMClBhRyBGo3lURq52LtNrGlhuy7TprQVMU7H0Qehv2SxeevrdegYOSlo8BJostg5NAVf4B+iyr283wuy8EUs/idmnN3Ran2htLsxdE34Ksm2tM8dyN9eDTZ8uvomarth2A8uFigriLZjYzYaL6rJx7ZxQOUMl15dm9TN2timOsxSZeYy5r9tQr9V9Nc+cLkxLtFyYTFvk+6NzByzCj7HUKXFHQKWpqpxW0hF+8ddDl56LCY6cOke4aB73uA6ZnF1fK0G9mJ7rWj+LXyAP9aWW5rrmPN8vW+CT2hKal2xFaa0rTWgKkihzJsyew9pFMQk5QPaSHOkplEaZIprXQdOmDkyAwU4KjtOHIJLQuKbMhcVUMkEkkGt2dL3G+Q/JX2AxVaLN7O/ymHwXdhp6IWNevm+Gu/aBlpVz9pOjd4JYV+YDVW8WzmO+7VJWk1Xu3lviDamwWJLzmcNPHmraLY8A/AL9UOIw7W8KT7OroJZxSo9oY6l0Y/EBo4rPkmR3gp5Z2s7trFZpCOTf0v+qr3GlJjXXI/wD1u9gSB8AKAFayeHkt2iJStCD5Icy6QZKYpZkxcoE1FajLvBOD7KgrTmkIKYBQF7JIKTq4I01pWmXJpJJJIhJwmSQPmTJJIEkkkg1myR+6b5D8kc0JbqOCotn7X7PQ6j5V9htoteNDYWd8V6J1LEmE2mWq4w28QHEqknwrXcNCuOTCOCuOvtY2jd5BV2ubE7zt62sgMM49V14bZ5JAKYv3tdkuMfM6mg68uZV9hdl9nHrxU+xtkNiaHEd4qv3i3nihBaCHvrRo1roXHgPLipf9L6m157ibzuB45nX7qK0M05c4uPFxJPmTZQ5lrHkHmS8lHacIQXwnLkJKZRR30SJQWnV8IMFNfRMSnzKKOz1CZDlSUREkkkqhJJJIEkkkgSSSSBJJJIEiZIQbBo+CFJBb4HbBBp+o6/qr6MZhfFYtdWH2lIwU1x9aNeV8FK157/rXiGzomdt2DDHX95J/C0ih5v4D5PgspNtqVzcpea50A2/VoBK4kwvf8aDam+081gOETDfdj410LzqT5UPBUBcmSVnhxbb7Kkk4CYomGSRAJkDI+KBE0KofKrDZ8OHdpI6Rp8Kq/wDidFXJwFHTVw7uYd3CR5B6Ob+eWvhFLuYwjuSOB/mAd+VLKRTlpsEjyV5szeIt0fZHUcR40VzljqZU/wDgp/8AG35SVp/ieH+N3/E/okpvbr6Rg0kkl2xJJJJAkkkQCBqTIgEsqoFJEAiyqLgKSpSw4VzzTQT5C/forLCbAcfuOUI654vXpVZU/ZrZbK3XzvDY43SOPINLj5noPE6DwW+w/wBJ2Nhc+eXK5rXvyxBmVuVuanPeDm4G6r+qa1vw57rxDs0JC9yH0qa+CN4lIe6Nj3tewOaC5gJa3KQQLPE2sNvNuQcO/JIAC4FzHMNtcAaJHPSxoQPuCh+Lf8awoSVhiNkubyseGq5v2R3Q+xVZXmxAkF0jBONnKaHHTorXaG5eLhAMsD4w77Sao+FgkX4cVdT61QgJFWDNhyu0EbjXGgu/Ze5eLndljhcT/MWsAHU5iCPZTXX1s/SmwuDdI8NYC5zjQA4n3Wwl+l+JZB2rm2KtwY9jy3Qk21pPTlattmbn/sc7GYvNC19h0je9plP2FoIdqACACRdkLTw7ota7t8BiY5ywd5gyh5bxLSWE8a4EN89Fa144k9vD54sriOiAFXu9sYGJflaW6nu19uuo9DmHsqGlIw6mU6QKYhJVBZikmpJUCijYSQACSSAABZJPAADihVnu9I5swewlrmWQRxBII5+BK5Xnn7XITdgTFmcMcWnnlcPzHDxXFPhXM+4UvdNyI3T4Z756cC7s2aAZg1oDiS3jqSP9pVLtn6aOkkJhyuZ0kfRb5GqcPnzUb34+fTyzZ2y5JntZGxz3PIa0DmT48APE6Cl6mfo86GBzu3jeWtLngxFt5RZDXhzr58QPRRbuOhwEjnTQvm+0RujY3K0guzkZ3NDrtou/wnQWtlh99GYoFkcGJa2253PbCAADmI0lN2G1Vc01Z8f18xgn/SnEHUwNPPSVjfhr1FivprNE0k4ZpABLiybMQBrwEl8OgPBazfDa8byx8sz8MGNOWJrx20lkG8jHGuAFnh7rJ7P+oRgcezYC3Xuyvc6ya77y2rdQGgoanzS+XWQ+ydw+3jcRhWDKe8+SaaPLTQ492yToQdGqhw+wIXyxsaSDI+ONveBoyODAetjN8LSYf6pTtL8ogGd5e643nvGga/ecKAHorbD/AFdkA1jgf/pMjPT7nV/eiRfrPeR2/UOFsUWHgiYI2W94DAGtGQNjYKH+t3subdz6dvmLX4guiZxDaqR3gQR3B5i/Dmu3D/VOFxDpcKcw+0xujlLR4GQMIPkVYYzfrATNGeTERkGxlGIY4HxdhyQfUlXwT7czJHftCZ2BiyYLBuff3PDS9orm/KS+R3wOvJc+Dxc7tj4h82YyvZitHjKdS6ONoFDKPtoVzWUl+oOIZM8RSCWLP+77aPXLysjI+/M2trisc7EYHDkgNfiH4IuAvTNLHM9ouz9jHj1Rz1LJ5gN8tiyzwxRwkB0UjXffkPcjfGMruRtwOpHDj1qt5Nmyu2bFHL35xJG1pLrLiXEG3E94iMkk/wAtp99NvTxYmIQ5mgRlz9MzHl7yAHA8aDL699XmCLJ4o8XLGYnxtkJzFzQwDMx5p1d0gEgkcCk/pNkjH7T3ewGCYwztlnkddNbI5hI5kBhaGtGgtxPqbVYNqYAVWAcRzzYl9++t+60m+W6cmIe2eDLIHRtblDmg6Fzg9ricrgQ7helXremci3GxhNdjlHV0sNfDyfhStOfrZ5rqwOy8FjH9nCySBxBdReX2Bx0dmFeoK2mOhDMGROBMyNjc9iswYAM9XoQNdDy4rJ4KKDZT+0xErXzlhyRRW4gEak8KuiMzso48Vm95t/p8SHMvs4TfcYTmc2qqR/4gelAa8Coz76m+HLt7aWEglb2D3YhlBz2nuZTf+WZMtHTmAa1BT7f31wszoTh4ZIeyYQ4HL9121zXNcTY72uh4LFhpe71XSyBoIHMq4y/L1br0rYv1QBYIsSGYiPnnrPQ5HMcr/M0fFWrNr7Hc4P7OeF4ogAzCvIQyOA4+C8dnwhuh6lRsY5h0dlPnSevTr8k/c/42P1XxME00c2HdmDmZZTle23fgsPAJOVeflaA4jtIXtebcBmb1Nf3XqqBxVjPvN2GtK0ySrM9pJkk0JXGwm6OPp/fuqdbX6dbFbiZ2xvvLUj5Mpo5WigA7l3nM181Gvw/5a7Yd68VHE2KOUsY26DWM5kuPeLSTqSfVbHcTHTztkMs73AODchbHqMt5i7LmqzVAj7Srpm6GBiYXGFtNBJc90jyABZ1LuCwO2972RB0eFAgiLiTlsOdy43Y4Dx0Ueq9S+mm23vBhY3ubiO1leOEbZXuYAOAMeYRjjz10WJ2r9QHjO2DLA1ziQIxTgCAMmbhl0HAA+KyOL2mXO7poLlZKBxCZrC954jomxjnkkmr4nmfHxQsgadbKB07TyURm0oKsb1a7InCrryQPdlb5rnbJpSaZ+vkhrrwTyXcT46qabHvDiA46LkwklAlQmSzalX7VfYTaTiL49VeYPfWaMx/vHVE4OjbIXOYC0FosWNKcRVjj4LHYSfKfA8V1zPo6ag9eSNJ8l9V6phPq/IGgOjhceeV74h50S++Sq9ufUaSeMtkljjYeLImuzO1/ESXGvYLz2SUBwtcs82Yov5M9RscPvgImnspMTfICXsYvZrnE+wtDjfqBiXty9u5gr/tySg+5kKxZkUeZMc3vq+1lLtHU1xJskmy4niSeJPiVNnttE8QqiM6o5MUaoKs9dk+KDRTPUptnG3Enoq3Mp4MTlCYmreaXukitB+SqGi3d4+ZRwYurvmoZeKRddow4A7rrHyuOeAtNJ4pcuvJFicVmKJXMknKSsQqSSTKhLXbobzuwjSYxHndYzPFmrBriNNBp4BZFJcuuevrdbref6lzTx9j+7ANZzGHiyNR9zzfWvALEyTFxsm1GnTC9WnTJ05C6QKdJJQPaWVEnCBs2iABSZEVKKENU3bGqW+2BuxhpcM0Obb3NBLwTmsi9Narw4Kp2h9OcQ0ns8sjb0pwa6vEOpvyuZ1Nxrfi6k1kyUxCvp9ycYwWcPIR/JlkPtGSVVy7New05jmkcc7S0j/kArus7zntxuSIUwiTuiXUTHOWpBilypglEWRLKpD0QZUQLkyIhMUEjZ9KIURSISpEMnTJIHSTJJo//2Q=="/>
          <p:cNvSpPr>
            <a:spLocks noChangeAspect="1" noChangeArrowheads="1"/>
          </p:cNvSpPr>
          <p:nvPr/>
        </p:nvSpPr>
        <p:spPr bwMode="auto">
          <a:xfrm>
            <a:off x="155575" y="-2193925"/>
            <a:ext cx="4581525" cy="45720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2" descr="data:image/jpeg;base64,/9j/4AAQSkZJRgABAQAAAQABAAD/2wCEAAkGBhQSEBUUExQVFBUUFRQVEhcUFBcUFxQYFBQXFBQVFxQXHCYeFxkkHBUUHy8gIycpLCwsFR4xNTAqNSYrLCkBCQoKDgwOGg8PGiwkHCQpLCwsKSkpKSksKSkpLCkpKSksKSkpKSwpKSkpLCwsKSkpKSwsLCwsLCksLCwsLCwsLP/AABEIAOAA4QMBIgACEQEDEQH/xAAbAAABBQEBAAAAAAAAAAAAAAACAAEDBQYEB//EADwQAAEEAAMFBwIDBgUFAAAAAAEAAgMRBBIhBQYxQVETImFxgZGhBzJCsdEUI1JiwfAWM3KCkhVDwuHx/8QAGAEBAQEBAQAAAAAAAAAAAAAAAAEDAgT/xAAhEQEBAQEAAgIDAAMAAAAAAAAAARECITEDEhNBUTJhkf/aAAwDAQACEQMRAD8A8ajCJrQgjPBSAqKIs8EgwdE4CQPBIHAR5fBCEYKA2tCNrQgtE1USho6BG1o6KNqkaUzTRsA6KYMHQeyhaURmA5qDpbGOg9kZYByHsq520daHuo5cUTetAI6zVmyRvDQegUwDeg+Fmu3JN2uiDHGtOCi4v8o6BLsx0HsuDD7S/iXZFJY0Vc0TmDoPZA+MdB7Ii/ko3OoIiIsb0Hso3Nb0HspHPCicVcQBaOgtRPaOgUjlE5yigcB0UTmBSkoHlMogcNVG5i6KUcgVEWX+6TKTKU6ef6OYIgUDU5GqgktFSja1OCgNqkaoQUQQdCcFR8UQVolapGKEFO+TKLPBQTulA4rkLiSoYrf/AEWg2ZsF0gXNrTnnVL2BBtOMM53JbrDboAjUqzg3XY0VSmtZ8bzJ2zzz9EjDpQHDivQMZurd8fRCzc8kVVeNKafjjAEaj5XVgsQQT0Wwm3KPKln9qbAkZYy0PMG/ZXY5vFCJPZNnXHDKW90+i6AfELSVjYJyiLk5PioybSISheUZKjcp6AlAjco3cVQxTEJ0AGlJgdJJJBxtRgoGhEoHCK1GitFFaMKFSBKJgnDlEXIgUROFyYyU2Apsy54Wlz0dSaudj4fMRpot1s9oYByWb2XgstLS4WE8tPE6+yz/AG9PPhaxSXwB/JTZq/CfdcuHw45l3v8A+l1BjBxs+ZKY010Q4kfwv9G2jM3g71aQudpjJoOkb5O0+Quh2EbWj5fVwP8A4qgC4/8A1Ve1YA9hHOvyXZJhjyc4edH+iidERx18Qpkg8w2rFqeRaT8KJkoIWo3m2SCHOHPU+Z4rHxGrC6ljzfJHS6VA56EOQly6usjkoXJIHv1SIRKFxSJQlyuBFMUihJ1U9UFmTqP1SVHOOSRKFo1/NOookk1pwiHCMFAkCqJAiKiBRE0gMPXTs6PvX4qve9d+yDbh8rmtOPbX4N/BWD94mR6cT0AWfllc6ms905wDQOBvnZH6rjG2tA3eUHgrPDY0PHG1hmuo0BSttnbRDXAHRXHUrXlopc7tpmLidEMeIsXyVDtfarbrnaq2rZ29jeamwu32SaAi+h4rHwva4ru/6fEReYg+Rr4CmJq32wLjcPAleeyR0StkzGl2ZjyLHpfoVjsc7UjxP5pz7Z/J6Q2htDmQrR50hcmc5ASmKgIOTEocyHNqnoE4pEoSbTWge0k1jqEyuqgrgnQ3wTZlEFaJCU6oIFOgtOAlB0lSYFIlBDM5dOz25jVptnV2veGYUTRV1Fg2B4c0Vm5fopcacc7Nd8XdHoEnYwAElpeQLy8PlXGFwLSNdV2R7CB5Bc62xjhtTtXZRE1lWbaSTp58lK+I5QeujfP9VsYNitZeVrR17o/RR4jZzXUDWmoAFfkm4n1qXZmxLhBMs+YtHCZ1DTWmnu/Cyv7I4gk65XOa7mbaaI056Lf4EdxcY2e23UAMzi46XZIAv4CmtLyxB202JxYYWvqrJcQdRfLzC7YcU11FtsJ1yuP5HmtFJu215sxxk9S0X6GlL/0AccoXXhnObqlxTricXfwrGYlxvw5L0XaOGDYyAK8Fltp7Rj/Z+yEfe/E7QEOu7Bqz09VzL5O+djOtTWhtIOWjzC9ULikShJQPaVJi5NmSB0jSYOTBA+UJJeqSogCSFpT2pVOnIQ2nadEqCCdDaIIHtM4p7QvVofAvqRvia99FomvqRjR+H9KWWDtVqcFUjQ/nXzwK568NvjuzGpwE3BXMT7Wd2bKtDhX2s916ZHQ1hrVV0soz1wVsTpaxO2MY/MQ3jZonVWLW9wTW1qa0XPJlDuKxmH2vKxoBN6I9lbTmfPTqIJ00Nj1JSJrdxx6cVDJI4crCaOagoMRiEdYrdqMzDNyHFYbb8PZtYD9zrc4dP7v4W4xM10ALsrz7eHGZ8Q8ng05B/s0PzmV5m1j8tkitBQ2laRK0eQ5TUmKRQPSSYFOgVIQnLkxQJJNSdciG03JK9UwKuKcFFSFIogkQKZMClBhRyBGo3lURq52LtNrGlhuy7TprQVMU7H0Qehv2SxeevrdegYOSlo8BJostg5NAVf4B+iyr283wuy8EUs/idmnN3Ran2htLsxdE34Ksm2tM8dyN9eDTZ8uvomarth2A8uFigriLZjYzYaL6rJx7ZxQOUMl15dm9TN2timOsxSZeYy5r9tQr9V9Nc+cLkxLtFyYTFvk+6NzByzCj7HUKXFHQKWpqpxW0hF+8ddDl56LCY6cOke4aB73uA6ZnF1fK0G9mJ7rWj+LXyAP9aWW5rrmPN8vW+CT2hKal2xFaa0rTWgKkihzJsyew9pFMQk5QPaSHOkplEaZIprXQdOmDkyAwU4KjtOHIJLQuKbMhcVUMkEkkGt2dL3G+Q/JX2AxVaLN7O/ymHwXdhp6IWNevm+Gu/aBlpVz9pOjd4JYV+YDVW8WzmO+7VJWk1Xu3lviDamwWJLzmcNPHmraLY8A/AL9UOIw7W8KT7OroJZxSo9oY6l0Y/EBo4rPkmR3gp5Z2s7trFZpCOTf0v+qr3GlJjXXI/wD1u9gSB8AKAFayeHkt2iJStCD5Icy6QZKYpZkxcoE1FajLvBOD7KgrTmkIKYBQF7JIKTq4I01pWmXJpJJJIhJwmSQPmTJJIEkkkg1myR+6b5D8kc0JbqOCotn7X7PQ6j5V9htoteNDYWd8V6J1LEmE2mWq4w28QHEqknwrXcNCuOTCOCuOvtY2jd5BV2ubE7zt62sgMM49V14bZ5JAKYv3tdkuMfM6mg68uZV9hdl9nHrxU+xtkNiaHEd4qv3i3nihBaCHvrRo1roXHgPLipf9L6m157ibzuB45nX7qK0M05c4uPFxJPmTZQ5lrHkHmS8lHacIQXwnLkJKZRR30SJQWnV8IMFNfRMSnzKKOz1CZDlSUREkkkqhJJJIEkkkgSSSSBJJJIEiZIQbBo+CFJBb4HbBBp+o6/qr6MZhfFYtdWH2lIwU1x9aNeV8FK157/rXiGzomdt2DDHX95J/C0ih5v4D5PgspNtqVzcpea50A2/VoBK4kwvf8aDam+081gOETDfdj410LzqT5UPBUBcmSVnhxbb7Kkk4CYomGSRAJkDI+KBE0KofKrDZ8OHdpI6Rp8Kq/wDidFXJwFHTVw7uYd3CR5B6Ob+eWvhFLuYwjuSOB/mAd+VLKRTlpsEjyV5szeIt0fZHUcR40VzljqZU/wDgp/8AG35SVp/ieH+N3/E/okpvbr6Rg0kkl2xJJJJAkkkQCBqTIgEsqoFJEAiyqLgKSpSw4VzzTQT5C/forLCbAcfuOUI654vXpVZU/ZrZbK3XzvDY43SOPINLj5noPE6DwW+w/wBJ2Nhc+eXK5rXvyxBmVuVuanPeDm4G6r+qa1vw57rxDs0JC9yH0qa+CN4lIe6Nj3tewOaC5gJa3KQQLPE2sNvNuQcO/JIAC4FzHMNtcAaJHPSxoQPuCh+Lf8awoSVhiNkubyseGq5v2R3Q+xVZXmxAkF0jBONnKaHHTorXaG5eLhAMsD4w77Sao+FgkX4cVdT61QgJFWDNhyu0EbjXGgu/Ze5eLndljhcT/MWsAHU5iCPZTXX1s/SmwuDdI8NYC5zjQA4n3Wwl+l+JZB2rm2KtwY9jy3Qk21pPTlattmbn/sc7GYvNC19h0je9plP2FoIdqACACRdkLTw7ota7t8BiY5ywd5gyh5bxLSWE8a4EN89Fa144k9vD54sriOiAFXu9sYGJflaW6nu19uuo9DmHsqGlIw6mU6QKYhJVBZikmpJUCijYSQACSSAABZJPAADihVnu9I5swewlrmWQRxBII5+BK5Xnn7XITdgTFmcMcWnnlcPzHDxXFPhXM+4UvdNyI3T4Z756cC7s2aAZg1oDiS3jqSP9pVLtn6aOkkJhyuZ0kfRb5GqcPnzUb34+fTyzZ2y5JntZGxz3PIa0DmT48APE6Cl6mfo86GBzu3jeWtLngxFt5RZDXhzr58QPRRbuOhwEjnTQvm+0RujY3K0guzkZ3NDrtou/wnQWtlh99GYoFkcGJa2253PbCAADmI0lN2G1Vc01Z8f18xgn/SnEHUwNPPSVjfhr1FivprNE0k4ZpABLiybMQBrwEl8OgPBazfDa8byx8sz8MGNOWJrx20lkG8jHGuAFnh7rJ7P+oRgcezYC3Xuyvc6ya77y2rdQGgoanzS+XWQ+ydw+3jcRhWDKe8+SaaPLTQ492yToQdGqhw+wIXyxsaSDI+ONveBoyODAetjN8LSYf6pTtL8ogGd5e643nvGga/ecKAHorbD/AFdkA1jgf/pMjPT7nV/eiRfrPeR2/UOFsUWHgiYI2W94DAGtGQNjYKH+t3subdz6dvmLX4guiZxDaqR3gQR3B5i/Dmu3D/VOFxDpcKcw+0xujlLR4GQMIPkVYYzfrATNGeTERkGxlGIY4HxdhyQfUlXwT7czJHftCZ2BiyYLBuff3PDS9orm/KS+R3wOvJc+Dxc7tj4h82YyvZitHjKdS6ONoFDKPtoVzWUl+oOIZM8RSCWLP+77aPXLysjI+/M2trisc7EYHDkgNfiH4IuAvTNLHM9ouz9jHj1Rz1LJ5gN8tiyzwxRwkB0UjXffkPcjfGMruRtwOpHDj1qt5Nmyu2bFHL35xJG1pLrLiXEG3E94iMkk/wAtp99NvTxYmIQ5mgRlz9MzHl7yAHA8aDL699XmCLJ4o8XLGYnxtkJzFzQwDMx5p1d0gEgkcCk/pNkjH7T3ewGCYwztlnkddNbI5hI5kBhaGtGgtxPqbVYNqYAVWAcRzzYl9++t+60m+W6cmIe2eDLIHRtblDmg6Fzg9ricrgQ7helXremci3GxhNdjlHV0sNfDyfhStOfrZ5rqwOy8FjH9nCySBxBdReX2Bx0dmFeoK2mOhDMGROBMyNjc9iswYAM9XoQNdDy4rJ4KKDZT+0xErXzlhyRRW4gEak8KuiMzso48Vm95t/p8SHMvs4TfcYTmc2qqR/4gelAa8Coz76m+HLt7aWEglb2D3YhlBz2nuZTf+WZMtHTmAa1BT7f31wszoTh4ZIeyYQ4HL9121zXNcTY72uh4LFhpe71XSyBoIHMq4y/L1br0rYv1QBYIsSGYiPnnrPQ5HMcr/M0fFWrNr7Hc4P7OeF4ogAzCvIQyOA4+C8dnwhuh6lRsY5h0dlPnSevTr8k/c/42P1XxME00c2HdmDmZZTle23fgsPAJOVeflaA4jtIXtebcBmb1Nf3XqqBxVjPvN2GtK0ySrM9pJkk0JXGwm6OPp/fuqdbX6dbFbiZ2xvvLUj5Mpo5WigA7l3nM181Gvw/5a7Yd68VHE2KOUsY26DWM5kuPeLSTqSfVbHcTHTztkMs73AODchbHqMt5i7LmqzVAj7Srpm6GBiYXGFtNBJc90jyABZ1LuCwO2972RB0eFAgiLiTlsOdy43Y4Dx0Ueq9S+mm23vBhY3ubiO1leOEbZXuYAOAMeYRjjz10WJ2r9QHjO2DLA1ziQIxTgCAMmbhl0HAA+KyOL2mXO7poLlZKBxCZrC954jomxjnkkmr4nmfHxQsgadbKB07TyURm0oKsb1a7InCrryQPdlb5rnbJpSaZ+vkhrrwTyXcT46qabHvDiA46LkwklAlQmSzalX7VfYTaTiL49VeYPfWaMx/vHVE4OjbIXOYC0FosWNKcRVjj4LHYSfKfA8V1zPo6ag9eSNJ8l9V6phPq/IGgOjhceeV74h50S++Sq9ufUaSeMtkljjYeLImuzO1/ESXGvYLz2SUBwtcs82Yov5M9RscPvgImnspMTfICXsYvZrnE+wtDjfqBiXty9u5gr/tySg+5kKxZkUeZMc3vq+1lLtHU1xJskmy4niSeJPiVNnttE8QqiM6o5MUaoKs9dk+KDRTPUptnG3Enoq3Mp4MTlCYmreaXukitB+SqGi3d4+ZRwYurvmoZeKRddow4A7rrHyuOeAtNJ4pcuvJFicVmKJXMknKSsQqSSTKhLXbobzuwjSYxHndYzPFmrBriNNBp4BZFJcuuevrdbref6lzTx9j+7ANZzGHiyNR9zzfWvALEyTFxsm1GnTC9WnTJ05C6QKdJJQPaWVEnCBs2iABSZEVKKENU3bGqW+2BuxhpcM0Obb3NBLwTmsi9Narw4Kp2h9OcQ0ns8sjb0pwa6vEOpvyuZ1Nxrfi6k1kyUxCvp9ycYwWcPIR/JlkPtGSVVy7New05jmkcc7S0j/kArus7zntxuSIUwiTuiXUTHOWpBilypglEWRLKpD0QZUQLkyIhMUEjZ9KIURSISpEMnTJIHSTJJo//2Q=="/>
          <p:cNvSpPr>
            <a:spLocks noChangeAspect="1" noChangeArrowheads="1"/>
          </p:cNvSpPr>
          <p:nvPr/>
        </p:nvSpPr>
        <p:spPr bwMode="auto">
          <a:xfrm>
            <a:off x="307975" y="-2041525"/>
            <a:ext cx="4581525" cy="45720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2450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900" decel="100000" fill="hold"/>
                                        <p:tgtEl>
                                          <p:spTgt spid="3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8" name="Rectangle 6"/>
          <p:cNvSpPr>
            <a:spLocks noGrp="1" noChangeArrowheads="1"/>
          </p:cNvSpPr>
          <p:nvPr>
            <p:ph type="title"/>
          </p:nvPr>
        </p:nvSpPr>
        <p:spPr/>
        <p:txBody>
          <a:bodyPr/>
          <a:lstStyle/>
          <a:p>
            <a:r>
              <a:rPr lang="en-US"/>
              <a:t>Democratic Teams</a:t>
            </a:r>
          </a:p>
        </p:txBody>
      </p:sp>
      <p:sp>
        <p:nvSpPr>
          <p:cNvPr id="412679" name="Rectangle 7"/>
          <p:cNvSpPr>
            <a:spLocks noGrp="1" noChangeArrowheads="1"/>
          </p:cNvSpPr>
          <p:nvPr>
            <p:ph sz="quarter" idx="1"/>
          </p:nvPr>
        </p:nvSpPr>
        <p:spPr/>
        <p:txBody>
          <a:bodyPr>
            <a:normAutofit/>
          </a:bodyPr>
          <a:lstStyle/>
          <a:p>
            <a:r>
              <a:rPr lang="en-US" dirty="0">
                <a:solidFill>
                  <a:schemeClr val="accent3"/>
                </a:solidFill>
              </a:rPr>
              <a:t>Programmers </a:t>
            </a:r>
            <a:r>
              <a:rPr lang="en-US" dirty="0" smtClean="0">
                <a:solidFill>
                  <a:schemeClr val="accent3"/>
                </a:solidFill>
              </a:rPr>
              <a:t>have egos </a:t>
            </a:r>
            <a:r>
              <a:rPr lang="en-US" dirty="0" smtClean="0"/>
              <a:t>that are very healthy:</a:t>
            </a:r>
            <a:endParaRPr lang="en-US" dirty="0"/>
          </a:p>
          <a:p>
            <a:pPr lvl="1"/>
            <a:endParaRPr lang="en-US" dirty="0" smtClean="0"/>
          </a:p>
          <a:p>
            <a:pPr lvl="1"/>
            <a:endParaRPr lang="en-US" dirty="0" smtClean="0"/>
          </a:p>
          <a:p>
            <a:pPr lvl="1"/>
            <a:endParaRPr lang="en-US" dirty="0" smtClean="0"/>
          </a:p>
          <a:p>
            <a:pPr lvl="1"/>
            <a:endParaRPr lang="en-US" dirty="0" smtClean="0"/>
          </a:p>
          <a:p>
            <a:pPr lvl="1"/>
            <a:endParaRPr lang="en-US" dirty="0" smtClean="0">
              <a:solidFill>
                <a:schemeClr val="accent5">
                  <a:lumMod val="60000"/>
                  <a:lumOff val="40000"/>
                </a:schemeClr>
              </a:solidFill>
            </a:endParaRPr>
          </a:p>
          <a:p>
            <a:pPr lvl="1"/>
            <a:r>
              <a:rPr lang="en-US" dirty="0" smtClean="0"/>
              <a:t>Computers &amp; </a:t>
            </a:r>
            <a:r>
              <a:rPr lang="en-US" dirty="0">
                <a:solidFill>
                  <a:schemeClr val="accent1"/>
                </a:solidFill>
              </a:rPr>
              <a:t>algorithms </a:t>
            </a:r>
            <a:r>
              <a:rPr lang="en-US" dirty="0" smtClean="0">
                <a:solidFill>
                  <a:schemeClr val="accent1"/>
                </a:solidFill>
              </a:rPr>
              <a:t>often eponymous</a:t>
            </a:r>
            <a:endParaRPr lang="en-US" dirty="0">
              <a:solidFill>
                <a:schemeClr val="accent1"/>
              </a:solidFill>
            </a:endParaRPr>
          </a:p>
          <a:p>
            <a:pPr lvl="1"/>
            <a:r>
              <a:rPr lang="en-US" dirty="0" smtClean="0">
                <a:solidFill>
                  <a:schemeClr val="accent1"/>
                </a:solidFill>
              </a:rPr>
              <a:t>Fixing </a:t>
            </a:r>
            <a:r>
              <a:rPr lang="en-US" dirty="0">
                <a:solidFill>
                  <a:schemeClr val="accent1"/>
                </a:solidFill>
              </a:rPr>
              <a:t>errors </a:t>
            </a:r>
            <a:r>
              <a:rPr lang="en-US" dirty="0" smtClean="0">
                <a:solidFill>
                  <a:schemeClr val="accent1"/>
                </a:solidFill>
              </a:rPr>
              <a:t>is difficult</a:t>
            </a:r>
            <a:r>
              <a:rPr lang="en-US" dirty="0" smtClean="0"/>
              <a:t>: “Cannot </a:t>
            </a:r>
            <a:r>
              <a:rPr lang="en-US" dirty="0"/>
              <a:t>be in </a:t>
            </a:r>
            <a:r>
              <a:rPr lang="en-US" b="1" i="1" u="sng" dirty="0"/>
              <a:t>MY</a:t>
            </a:r>
            <a:r>
              <a:rPr lang="en-US" dirty="0"/>
              <a:t> code!”</a:t>
            </a:r>
          </a:p>
          <a:p>
            <a:r>
              <a:rPr lang="en-US" dirty="0"/>
              <a:t>Instead </a:t>
            </a:r>
            <a:r>
              <a:rPr lang="en-US" dirty="0">
                <a:solidFill>
                  <a:schemeClr val="accent3"/>
                </a:solidFill>
              </a:rPr>
              <a:t>rely on </a:t>
            </a:r>
            <a:r>
              <a:rPr lang="en-US" b="1" dirty="0">
                <a:solidFill>
                  <a:schemeClr val="accent3"/>
                </a:solidFill>
              </a:rPr>
              <a:t>egoless programming</a:t>
            </a:r>
          </a:p>
        </p:txBody>
      </p:sp>
      <p:pic>
        <p:nvPicPr>
          <p:cNvPr id="5" name="Picture 4" descr="MatthewMustaf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76600" y="2209800"/>
            <a:ext cx="1759223" cy="2222701"/>
          </a:xfrm>
          <a:prstGeom prst="rect">
            <a:avLst/>
          </a:prstGeom>
        </p:spPr>
      </p:pic>
    </p:spTree>
    <p:extLst>
      <p:ext uri="{BB962C8B-B14F-4D97-AF65-F5344CB8AC3E}">
        <p14:creationId xmlns:p14="http://schemas.microsoft.com/office/powerpoint/2010/main" val="10295268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4" name="Rectangle 6"/>
          <p:cNvSpPr>
            <a:spLocks noGrp="1" noChangeArrowheads="1"/>
          </p:cNvSpPr>
          <p:nvPr>
            <p:ph type="title"/>
          </p:nvPr>
        </p:nvSpPr>
        <p:spPr/>
        <p:txBody>
          <a:bodyPr/>
          <a:lstStyle/>
          <a:p>
            <a:r>
              <a:rPr lang="en-US"/>
              <a:t>Egoless Programming</a:t>
            </a:r>
          </a:p>
        </p:txBody>
      </p:sp>
      <p:sp>
        <p:nvSpPr>
          <p:cNvPr id="416775" name="Rectangle 7"/>
          <p:cNvSpPr>
            <a:spLocks noGrp="1" noChangeArrowheads="1"/>
          </p:cNvSpPr>
          <p:nvPr>
            <p:ph sz="quarter" idx="1"/>
          </p:nvPr>
        </p:nvSpPr>
        <p:spPr>
          <a:xfrm>
            <a:off x="612648" y="1600200"/>
            <a:ext cx="8531352" cy="5105400"/>
          </a:xfrm>
        </p:spPr>
        <p:txBody>
          <a:bodyPr>
            <a:normAutofit/>
          </a:bodyPr>
          <a:lstStyle/>
          <a:p>
            <a:r>
              <a:rPr lang="en-US" dirty="0" smtClean="0">
                <a:solidFill>
                  <a:schemeClr val="accent3"/>
                </a:solidFill>
              </a:rPr>
              <a:t>Team emphasis </a:t>
            </a:r>
            <a:r>
              <a:rPr lang="en-US" dirty="0" smtClean="0"/>
              <a:t>to all activities</a:t>
            </a:r>
            <a:endParaRPr lang="en-US" dirty="0"/>
          </a:p>
          <a:p>
            <a:pPr lvl="1"/>
            <a:r>
              <a:rPr lang="en-US" dirty="0" smtClean="0"/>
              <a:t>Team as a </a:t>
            </a:r>
            <a:r>
              <a:rPr lang="en-US" dirty="0" smtClean="0">
                <a:solidFill>
                  <a:schemeClr val="accent1"/>
                </a:solidFill>
              </a:rPr>
              <a:t>whole owns all code</a:t>
            </a:r>
            <a:endParaRPr lang="en-US" dirty="0">
              <a:solidFill>
                <a:schemeClr val="accent1"/>
              </a:solidFill>
            </a:endParaRPr>
          </a:p>
          <a:p>
            <a:pPr lvl="1"/>
            <a:r>
              <a:rPr lang="en-US" dirty="0">
                <a:solidFill>
                  <a:schemeClr val="accent1"/>
                </a:solidFill>
              </a:rPr>
              <a:t>Errors </a:t>
            </a:r>
            <a:r>
              <a:rPr lang="en-US" dirty="0" smtClean="0">
                <a:solidFill>
                  <a:schemeClr val="accent1"/>
                </a:solidFill>
              </a:rPr>
              <a:t>are acceptable </a:t>
            </a:r>
            <a:r>
              <a:rPr lang="en-US" dirty="0" smtClean="0"/>
              <a:t>events to be fixed</a:t>
            </a:r>
            <a:endParaRPr lang="en-US" dirty="0"/>
          </a:p>
          <a:p>
            <a:pPr lvl="1"/>
            <a:r>
              <a:rPr lang="en-US" dirty="0" smtClean="0"/>
              <a:t>Entire </a:t>
            </a:r>
            <a:r>
              <a:rPr lang="en-US" dirty="0" smtClean="0">
                <a:solidFill>
                  <a:schemeClr val="accent1"/>
                </a:solidFill>
              </a:rPr>
              <a:t>team responsible </a:t>
            </a:r>
            <a:r>
              <a:rPr lang="en-US" dirty="0">
                <a:solidFill>
                  <a:schemeClr val="accent1"/>
                </a:solidFill>
              </a:rPr>
              <a:t>for finding </a:t>
            </a:r>
            <a:r>
              <a:rPr lang="en-US" dirty="0" smtClean="0">
                <a:solidFill>
                  <a:schemeClr val="accent1"/>
                </a:solidFill>
              </a:rPr>
              <a:t>&amp; </a:t>
            </a:r>
            <a:r>
              <a:rPr lang="en-US" dirty="0">
                <a:solidFill>
                  <a:schemeClr val="accent1"/>
                </a:solidFill>
              </a:rPr>
              <a:t>fixing </a:t>
            </a:r>
            <a:r>
              <a:rPr lang="en-US" dirty="0" smtClean="0">
                <a:solidFill>
                  <a:schemeClr val="accent1"/>
                </a:solidFill>
              </a:rPr>
              <a:t>bugs</a:t>
            </a:r>
            <a:endParaRPr lang="en-US" dirty="0">
              <a:solidFill>
                <a:schemeClr val="accent1"/>
              </a:solidFill>
            </a:endParaRPr>
          </a:p>
          <a:p>
            <a:pPr lvl="1"/>
            <a:r>
              <a:rPr lang="en-US" dirty="0" smtClean="0">
                <a:solidFill>
                  <a:schemeClr val="accent1"/>
                </a:solidFill>
              </a:rPr>
              <a:t>Seen as singular group </a:t>
            </a:r>
            <a:r>
              <a:rPr lang="en-US" dirty="0" smtClean="0"/>
              <a:t>internally &amp; externally</a:t>
            </a:r>
            <a:endParaRPr lang="en-US" dirty="0"/>
          </a:p>
        </p:txBody>
      </p:sp>
    </p:spTree>
    <p:extLst>
      <p:ext uri="{BB962C8B-B14F-4D97-AF65-F5344CB8AC3E}">
        <p14:creationId xmlns:p14="http://schemas.microsoft.com/office/powerpoint/2010/main" val="9989290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4" name="Rectangle 6"/>
          <p:cNvSpPr>
            <a:spLocks noGrp="1" noChangeArrowheads="1"/>
          </p:cNvSpPr>
          <p:nvPr>
            <p:ph type="title"/>
          </p:nvPr>
        </p:nvSpPr>
        <p:spPr/>
        <p:txBody>
          <a:bodyPr/>
          <a:lstStyle/>
          <a:p>
            <a:r>
              <a:rPr lang="en-US"/>
              <a:t>Egoless Programming</a:t>
            </a:r>
          </a:p>
        </p:txBody>
      </p:sp>
      <p:sp>
        <p:nvSpPr>
          <p:cNvPr id="416775" name="Rectangle 7"/>
          <p:cNvSpPr>
            <a:spLocks noGrp="1" noChangeArrowheads="1"/>
          </p:cNvSpPr>
          <p:nvPr>
            <p:ph sz="quarter" idx="1"/>
          </p:nvPr>
        </p:nvSpPr>
        <p:spPr>
          <a:xfrm>
            <a:off x="612648" y="1600200"/>
            <a:ext cx="8531352" cy="5105400"/>
          </a:xfrm>
        </p:spPr>
        <p:txBody>
          <a:bodyPr>
            <a:normAutofit/>
          </a:bodyPr>
          <a:lstStyle/>
          <a:p>
            <a:r>
              <a:rPr lang="en-US" dirty="0" smtClean="0">
                <a:solidFill>
                  <a:schemeClr val="accent3"/>
                </a:solidFill>
              </a:rPr>
              <a:t>Team emphasis </a:t>
            </a:r>
            <a:r>
              <a:rPr lang="en-US" dirty="0" smtClean="0"/>
              <a:t>to all activities</a:t>
            </a:r>
            <a:endParaRPr lang="en-US" dirty="0"/>
          </a:p>
          <a:p>
            <a:pPr lvl="1"/>
            <a:r>
              <a:rPr lang="en-US" dirty="0" smtClean="0"/>
              <a:t>Team as a </a:t>
            </a:r>
            <a:r>
              <a:rPr lang="en-US" dirty="0" smtClean="0">
                <a:solidFill>
                  <a:schemeClr val="accent1"/>
                </a:solidFill>
              </a:rPr>
              <a:t>whole owns all code</a:t>
            </a:r>
            <a:endParaRPr lang="en-US" dirty="0">
              <a:solidFill>
                <a:schemeClr val="accent1"/>
              </a:solidFill>
            </a:endParaRPr>
          </a:p>
          <a:p>
            <a:pPr lvl="1"/>
            <a:r>
              <a:rPr lang="en-US" dirty="0">
                <a:solidFill>
                  <a:schemeClr val="accent1"/>
                </a:solidFill>
              </a:rPr>
              <a:t>Errors </a:t>
            </a:r>
            <a:r>
              <a:rPr lang="en-US" dirty="0" smtClean="0">
                <a:solidFill>
                  <a:schemeClr val="accent1"/>
                </a:solidFill>
              </a:rPr>
              <a:t>are acceptable </a:t>
            </a:r>
            <a:r>
              <a:rPr lang="en-US" dirty="0" smtClean="0"/>
              <a:t>events to be fixed</a:t>
            </a:r>
            <a:endParaRPr lang="en-US" dirty="0"/>
          </a:p>
          <a:p>
            <a:pPr lvl="1"/>
            <a:r>
              <a:rPr lang="en-US" dirty="0" smtClean="0"/>
              <a:t>Entire </a:t>
            </a:r>
            <a:r>
              <a:rPr lang="en-US" dirty="0" smtClean="0">
                <a:solidFill>
                  <a:schemeClr val="accent1"/>
                </a:solidFill>
              </a:rPr>
              <a:t>team responsible </a:t>
            </a:r>
            <a:r>
              <a:rPr lang="en-US" dirty="0">
                <a:solidFill>
                  <a:schemeClr val="accent1"/>
                </a:solidFill>
              </a:rPr>
              <a:t>for finding </a:t>
            </a:r>
            <a:r>
              <a:rPr lang="en-US" dirty="0" smtClean="0">
                <a:solidFill>
                  <a:schemeClr val="accent1"/>
                </a:solidFill>
              </a:rPr>
              <a:t>&amp; </a:t>
            </a:r>
            <a:r>
              <a:rPr lang="en-US" dirty="0">
                <a:solidFill>
                  <a:schemeClr val="accent1"/>
                </a:solidFill>
              </a:rPr>
              <a:t>fixing </a:t>
            </a:r>
            <a:r>
              <a:rPr lang="en-US" dirty="0" smtClean="0">
                <a:solidFill>
                  <a:schemeClr val="accent1"/>
                </a:solidFill>
              </a:rPr>
              <a:t>bugs</a:t>
            </a:r>
            <a:endParaRPr lang="en-US" dirty="0">
              <a:solidFill>
                <a:schemeClr val="accent1"/>
              </a:solidFill>
            </a:endParaRPr>
          </a:p>
          <a:p>
            <a:pPr lvl="1"/>
            <a:r>
              <a:rPr lang="en-US" dirty="0" smtClean="0">
                <a:solidFill>
                  <a:schemeClr val="accent1"/>
                </a:solidFill>
              </a:rPr>
              <a:t>Seen as singular group </a:t>
            </a:r>
            <a:r>
              <a:rPr lang="en-US" dirty="0" smtClean="0"/>
              <a:t>internally &amp; externally</a:t>
            </a:r>
            <a:endParaRPr lang="en-US" dirty="0"/>
          </a:p>
          <a:p>
            <a:r>
              <a:rPr lang="en-US" dirty="0" smtClean="0"/>
              <a:t>Hard to create, but can </a:t>
            </a:r>
            <a:r>
              <a:rPr lang="en-US" dirty="0" smtClean="0">
                <a:solidFill>
                  <a:schemeClr val="accent3"/>
                </a:solidFill>
              </a:rPr>
              <a:t>arise </a:t>
            </a:r>
            <a:r>
              <a:rPr lang="en-US" dirty="0">
                <a:solidFill>
                  <a:schemeClr val="accent3"/>
                </a:solidFill>
              </a:rPr>
              <a:t>organically</a:t>
            </a:r>
          </a:p>
          <a:p>
            <a:pPr lvl="1"/>
            <a:r>
              <a:rPr lang="en-US" dirty="0" smtClean="0">
                <a:solidFill>
                  <a:schemeClr val="accent1"/>
                </a:solidFill>
              </a:rPr>
              <a:t>Up to 10 egoless programmers </a:t>
            </a:r>
            <a:r>
              <a:rPr lang="en-US" dirty="0" smtClean="0"/>
              <a:t>form into group</a:t>
            </a:r>
          </a:p>
          <a:p>
            <a:pPr lvl="1"/>
            <a:r>
              <a:rPr lang="en-US" dirty="0" smtClean="0"/>
              <a:t>Often </a:t>
            </a:r>
            <a:r>
              <a:rPr lang="en-US" dirty="0"/>
              <a:t>when there is </a:t>
            </a:r>
            <a:r>
              <a:rPr lang="en-US" dirty="0">
                <a:solidFill>
                  <a:schemeClr val="accent1"/>
                </a:solidFill>
              </a:rPr>
              <a:t>nothing to gain personally</a:t>
            </a:r>
          </a:p>
          <a:p>
            <a:pPr lvl="1"/>
            <a:r>
              <a:rPr lang="en-US" dirty="0" smtClean="0">
                <a:solidFill>
                  <a:schemeClr val="accent1"/>
                </a:solidFill>
              </a:rPr>
              <a:t>Academia &amp; agile teams </a:t>
            </a:r>
            <a:r>
              <a:rPr lang="en-US" dirty="0" smtClean="0"/>
              <a:t>most often rely on approach</a:t>
            </a:r>
            <a:endParaRPr lang="en-US" dirty="0"/>
          </a:p>
        </p:txBody>
      </p:sp>
    </p:spTree>
    <p:extLst>
      <p:ext uri="{BB962C8B-B14F-4D97-AF65-F5344CB8AC3E}">
        <p14:creationId xmlns:p14="http://schemas.microsoft.com/office/powerpoint/2010/main" val="1666762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4" name="Rectangle 6"/>
          <p:cNvSpPr>
            <a:spLocks noGrp="1" noChangeArrowheads="1"/>
          </p:cNvSpPr>
          <p:nvPr>
            <p:ph type="title"/>
          </p:nvPr>
        </p:nvSpPr>
        <p:spPr/>
        <p:txBody>
          <a:bodyPr/>
          <a:lstStyle/>
          <a:p>
            <a:r>
              <a:rPr lang="en-US"/>
              <a:t>Egoless Programming</a:t>
            </a:r>
          </a:p>
        </p:txBody>
      </p:sp>
      <p:sp>
        <p:nvSpPr>
          <p:cNvPr id="416775" name="Rectangle 7"/>
          <p:cNvSpPr>
            <a:spLocks noGrp="1" noChangeArrowheads="1"/>
          </p:cNvSpPr>
          <p:nvPr>
            <p:ph sz="quarter" idx="1"/>
          </p:nvPr>
        </p:nvSpPr>
        <p:spPr/>
        <p:txBody>
          <a:bodyPr>
            <a:normAutofit/>
          </a:bodyPr>
          <a:lstStyle/>
          <a:p>
            <a:r>
              <a:rPr lang="en-US" dirty="0" smtClean="0">
                <a:solidFill>
                  <a:schemeClr val="accent3"/>
                </a:solidFill>
              </a:rPr>
              <a:t>Team emphasis </a:t>
            </a:r>
            <a:r>
              <a:rPr lang="en-US" dirty="0" smtClean="0"/>
              <a:t>to all activities</a:t>
            </a:r>
            <a:endParaRPr lang="en-US" dirty="0"/>
          </a:p>
          <a:p>
            <a:pPr lvl="1"/>
            <a:r>
              <a:rPr lang="en-US" dirty="0" smtClean="0"/>
              <a:t>Team as a </a:t>
            </a:r>
            <a:r>
              <a:rPr lang="en-US" dirty="0" smtClean="0">
                <a:solidFill>
                  <a:schemeClr val="accent1"/>
                </a:solidFill>
              </a:rPr>
              <a:t>whole owns all code</a:t>
            </a:r>
            <a:endParaRPr lang="en-US" dirty="0">
              <a:solidFill>
                <a:schemeClr val="accent1"/>
              </a:solidFill>
            </a:endParaRPr>
          </a:p>
          <a:p>
            <a:pPr lvl="1"/>
            <a:r>
              <a:rPr lang="en-US" dirty="0">
                <a:solidFill>
                  <a:schemeClr val="accent1"/>
                </a:solidFill>
              </a:rPr>
              <a:t>Errors </a:t>
            </a:r>
            <a:r>
              <a:rPr lang="en-US" dirty="0" smtClean="0">
                <a:solidFill>
                  <a:schemeClr val="accent1"/>
                </a:solidFill>
              </a:rPr>
              <a:t>are acceptable </a:t>
            </a:r>
            <a:r>
              <a:rPr lang="en-US" dirty="0" smtClean="0"/>
              <a:t>events to be fixed</a:t>
            </a:r>
            <a:endParaRPr lang="en-US" dirty="0"/>
          </a:p>
          <a:p>
            <a:pPr lvl="1"/>
            <a:r>
              <a:rPr lang="en-US" dirty="0" smtClean="0"/>
              <a:t>Entire </a:t>
            </a:r>
            <a:r>
              <a:rPr lang="en-US" dirty="0" smtClean="0">
                <a:solidFill>
                  <a:schemeClr val="accent1"/>
                </a:solidFill>
              </a:rPr>
              <a:t>team responsible </a:t>
            </a:r>
            <a:r>
              <a:rPr lang="en-US" dirty="0">
                <a:solidFill>
                  <a:schemeClr val="accent1"/>
                </a:solidFill>
              </a:rPr>
              <a:t>for finding </a:t>
            </a:r>
            <a:r>
              <a:rPr lang="en-US" dirty="0" smtClean="0">
                <a:solidFill>
                  <a:schemeClr val="accent1"/>
                </a:solidFill>
              </a:rPr>
              <a:t>&amp; </a:t>
            </a:r>
            <a:r>
              <a:rPr lang="en-US" dirty="0">
                <a:solidFill>
                  <a:schemeClr val="accent1"/>
                </a:solidFill>
              </a:rPr>
              <a:t>fixing </a:t>
            </a:r>
            <a:r>
              <a:rPr lang="en-US" dirty="0" smtClean="0">
                <a:solidFill>
                  <a:schemeClr val="accent1"/>
                </a:solidFill>
              </a:rPr>
              <a:t>bugs</a:t>
            </a:r>
            <a:endParaRPr lang="en-US" dirty="0">
              <a:solidFill>
                <a:schemeClr val="accent1"/>
              </a:solidFill>
            </a:endParaRPr>
          </a:p>
          <a:p>
            <a:pPr lvl="1"/>
            <a:r>
              <a:rPr lang="en-US" dirty="0" smtClean="0">
                <a:solidFill>
                  <a:schemeClr val="accent1"/>
                </a:solidFill>
              </a:rPr>
              <a:t>Seen as singular group </a:t>
            </a:r>
            <a:r>
              <a:rPr lang="en-US" dirty="0" smtClean="0"/>
              <a:t>internally &amp; externally</a:t>
            </a:r>
            <a:endParaRPr lang="en-US" dirty="0"/>
          </a:p>
          <a:p>
            <a:r>
              <a:rPr lang="en-US" dirty="0" smtClean="0"/>
              <a:t>Hard to create, but can </a:t>
            </a:r>
            <a:r>
              <a:rPr lang="en-US" dirty="0">
                <a:solidFill>
                  <a:schemeClr val="accent3"/>
                </a:solidFill>
              </a:rPr>
              <a:t>arise organically</a:t>
            </a:r>
          </a:p>
          <a:p>
            <a:pPr lvl="1"/>
            <a:r>
              <a:rPr lang="en-US" dirty="0">
                <a:solidFill>
                  <a:schemeClr val="accent1"/>
                </a:solidFill>
              </a:rPr>
              <a:t>Up to 10 egoless programmers </a:t>
            </a:r>
            <a:r>
              <a:rPr lang="en-US" dirty="0"/>
              <a:t>form into group</a:t>
            </a:r>
          </a:p>
          <a:p>
            <a:pPr lvl="1"/>
            <a:r>
              <a:rPr lang="en-US" dirty="0"/>
              <a:t>Often when there is </a:t>
            </a:r>
            <a:r>
              <a:rPr lang="en-US" dirty="0">
                <a:solidFill>
                  <a:schemeClr val="accent1"/>
                </a:solidFill>
              </a:rPr>
              <a:t>nothing to gain personally</a:t>
            </a:r>
          </a:p>
          <a:p>
            <a:pPr lvl="1"/>
            <a:r>
              <a:rPr lang="en-US" dirty="0">
                <a:solidFill>
                  <a:schemeClr val="accent1"/>
                </a:solidFill>
              </a:rPr>
              <a:t>Academia &amp; agile teams </a:t>
            </a:r>
            <a:r>
              <a:rPr lang="en-US" dirty="0"/>
              <a:t>most often rely on approach</a:t>
            </a:r>
          </a:p>
          <a:p>
            <a:pPr lvl="1"/>
            <a:r>
              <a:rPr lang="en-US" dirty="0" smtClean="0"/>
              <a:t>Double-bonus for </a:t>
            </a:r>
            <a:r>
              <a:rPr lang="en-US" dirty="0" smtClean="0">
                <a:solidFill>
                  <a:schemeClr val="accent1"/>
                </a:solidFill>
              </a:rPr>
              <a:t>use in software engineering course</a:t>
            </a:r>
            <a:endParaRPr lang="en-US" dirty="0">
              <a:solidFill>
                <a:schemeClr val="accent1"/>
              </a:solidFill>
            </a:endParaRPr>
          </a:p>
        </p:txBody>
      </p:sp>
    </p:spTree>
    <p:extLst>
      <p:ext uri="{BB962C8B-B14F-4D97-AF65-F5344CB8AC3E}">
        <p14:creationId xmlns:p14="http://schemas.microsoft.com/office/powerpoint/2010/main" val="20340612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10" name="Rectangle 6"/>
          <p:cNvSpPr>
            <a:spLocks noGrp="1" noChangeArrowheads="1"/>
          </p:cNvSpPr>
          <p:nvPr>
            <p:ph type="title"/>
          </p:nvPr>
        </p:nvSpPr>
        <p:spPr>
          <a:xfrm>
            <a:off x="612648" y="228600"/>
            <a:ext cx="8378952" cy="990600"/>
          </a:xfrm>
        </p:spPr>
        <p:txBody>
          <a:bodyPr/>
          <a:lstStyle/>
          <a:p>
            <a:r>
              <a:rPr lang="en-US" dirty="0"/>
              <a:t>Choosing Team Organization</a:t>
            </a:r>
          </a:p>
        </p:txBody>
      </p:sp>
      <p:sp>
        <p:nvSpPr>
          <p:cNvPr id="456711" name="Rectangle 7"/>
          <p:cNvSpPr>
            <a:spLocks noGrp="1" noChangeArrowheads="1"/>
          </p:cNvSpPr>
          <p:nvPr>
            <p:ph sz="quarter" idx="1"/>
          </p:nvPr>
        </p:nvSpPr>
        <p:spPr/>
        <p:txBody>
          <a:bodyPr/>
          <a:lstStyle/>
          <a:p>
            <a:r>
              <a:rPr lang="en-US" dirty="0">
                <a:solidFill>
                  <a:schemeClr val="accent3"/>
                </a:solidFill>
              </a:rPr>
              <a:t>Exceedingly little study</a:t>
            </a:r>
            <a:r>
              <a:rPr lang="en-US" dirty="0"/>
              <a:t> of team organization</a:t>
            </a:r>
          </a:p>
          <a:p>
            <a:pPr lvl="1"/>
            <a:r>
              <a:rPr lang="en-US" dirty="0"/>
              <a:t>Instead rely on </a:t>
            </a:r>
            <a:r>
              <a:rPr lang="en-US" dirty="0">
                <a:solidFill>
                  <a:schemeClr val="accent1"/>
                </a:solidFill>
              </a:rPr>
              <a:t>general group dynamic </a:t>
            </a:r>
            <a:r>
              <a:rPr lang="en-US" dirty="0" smtClean="0">
                <a:solidFill>
                  <a:schemeClr val="accent1"/>
                </a:solidFill>
              </a:rPr>
              <a:t>research</a:t>
            </a:r>
          </a:p>
          <a:p>
            <a:pPr lvl="1"/>
            <a:r>
              <a:rPr lang="en-US" dirty="0" smtClean="0">
                <a:solidFill>
                  <a:schemeClr val="accent1"/>
                </a:solidFill>
              </a:rPr>
              <a:t>Woo-</a:t>
            </a:r>
            <a:r>
              <a:rPr lang="en-US" dirty="0" err="1" smtClean="0">
                <a:solidFill>
                  <a:schemeClr val="accent1"/>
                </a:solidFill>
              </a:rPr>
              <a:t>hoo</a:t>
            </a:r>
            <a:r>
              <a:rPr lang="en-US" dirty="0" smtClean="0">
                <a:solidFill>
                  <a:schemeClr val="accent1"/>
                </a:solidFill>
              </a:rPr>
              <a:t>!  Psychology texts </a:t>
            </a:r>
            <a:r>
              <a:rPr lang="en-US" dirty="0" smtClean="0"/>
              <a:t>to read</a:t>
            </a:r>
          </a:p>
          <a:p>
            <a:r>
              <a:rPr lang="en-US" dirty="0"/>
              <a:t>Software engineering </a:t>
            </a:r>
            <a:r>
              <a:rPr lang="en-US" dirty="0" smtClean="0">
                <a:solidFill>
                  <a:schemeClr val="accent3"/>
                </a:solidFill>
              </a:rPr>
              <a:t>use faces two big issues </a:t>
            </a:r>
          </a:p>
          <a:p>
            <a:pPr lvl="1"/>
            <a:r>
              <a:rPr lang="en-US" dirty="0" smtClean="0">
                <a:solidFill>
                  <a:schemeClr val="accent1"/>
                </a:solidFill>
              </a:rPr>
              <a:t>Psychology texts are boring</a:t>
            </a:r>
            <a:r>
              <a:rPr lang="en-US" dirty="0" smtClean="0"/>
              <a:t>; very,</a:t>
            </a:r>
            <a:r>
              <a:rPr lang="en-US" sz="2200" dirty="0" smtClean="0"/>
              <a:t> very,</a:t>
            </a:r>
            <a:r>
              <a:rPr lang="en-US" sz="1800" dirty="0" smtClean="0"/>
              <a:t> very,</a:t>
            </a:r>
            <a:r>
              <a:rPr lang="en-US" sz="1400" dirty="0" smtClean="0"/>
              <a:t> very, </a:t>
            </a:r>
            <a:r>
              <a:rPr lang="en-US" sz="1000" dirty="0" smtClean="0"/>
              <a:t>very</a:t>
            </a:r>
            <a:r>
              <a:rPr lang="en-US" dirty="0" smtClean="0"/>
              <a:t> boring</a:t>
            </a:r>
          </a:p>
          <a:p>
            <a:pPr lvl="1"/>
            <a:r>
              <a:rPr lang="en-US" dirty="0" smtClean="0"/>
              <a:t>Software engineers </a:t>
            </a:r>
            <a:r>
              <a:rPr lang="en-US" dirty="0" smtClean="0">
                <a:solidFill>
                  <a:srgbClr val="3891A7"/>
                </a:solidFill>
              </a:rPr>
              <a:t>rarely trained in psychology</a:t>
            </a:r>
            <a:endParaRPr lang="en-US" dirty="0">
              <a:solidFill>
                <a:srgbClr val="3891A7"/>
              </a:solidFill>
            </a:endParaRPr>
          </a:p>
        </p:txBody>
      </p:sp>
      <p:pic>
        <p:nvPicPr>
          <p:cNvPr id="2" name="Picture 1" descr="sigmund-freud-bitter-500x712.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46643" y="4495800"/>
            <a:ext cx="1650715" cy="2350618"/>
          </a:xfrm>
          <a:prstGeom prst="rect">
            <a:avLst/>
          </a:prstGeom>
        </p:spPr>
      </p:pic>
    </p:spTree>
    <p:extLst>
      <p:ext uri="{BB962C8B-B14F-4D97-AF65-F5344CB8AC3E}">
        <p14:creationId xmlns:p14="http://schemas.microsoft.com/office/powerpoint/2010/main" val="768788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10" name="Rectangle 6"/>
          <p:cNvSpPr>
            <a:spLocks noGrp="1" noChangeArrowheads="1"/>
          </p:cNvSpPr>
          <p:nvPr>
            <p:ph type="title"/>
          </p:nvPr>
        </p:nvSpPr>
        <p:spPr>
          <a:xfrm>
            <a:off x="612648" y="228600"/>
            <a:ext cx="8378952" cy="990600"/>
          </a:xfrm>
        </p:spPr>
        <p:txBody>
          <a:bodyPr/>
          <a:lstStyle/>
          <a:p>
            <a:r>
              <a:rPr lang="en-US" dirty="0"/>
              <a:t>Choosing Team Organization</a:t>
            </a:r>
          </a:p>
        </p:txBody>
      </p:sp>
      <p:sp>
        <p:nvSpPr>
          <p:cNvPr id="456711" name="Rectangle 7"/>
          <p:cNvSpPr>
            <a:spLocks noGrp="1" noChangeArrowheads="1"/>
          </p:cNvSpPr>
          <p:nvPr>
            <p:ph sz="quarter" idx="1"/>
          </p:nvPr>
        </p:nvSpPr>
        <p:spPr/>
        <p:txBody>
          <a:bodyPr/>
          <a:lstStyle/>
          <a:p>
            <a:r>
              <a:rPr lang="en-US" dirty="0" smtClean="0"/>
              <a:t>In real world, </a:t>
            </a:r>
            <a:r>
              <a:rPr lang="en-US" i="1" dirty="0" smtClean="0">
                <a:solidFill>
                  <a:schemeClr val="accent3"/>
                </a:solidFill>
              </a:rPr>
              <a:t>optimal</a:t>
            </a:r>
            <a:r>
              <a:rPr lang="en-US" dirty="0" smtClean="0">
                <a:solidFill>
                  <a:schemeClr val="accent3"/>
                </a:solidFill>
              </a:rPr>
              <a:t> approach does not exist</a:t>
            </a:r>
          </a:p>
          <a:p>
            <a:pPr lvl="1"/>
            <a:r>
              <a:rPr lang="en-US" dirty="0" smtClean="0">
                <a:solidFill>
                  <a:schemeClr val="accent1"/>
                </a:solidFill>
              </a:rPr>
              <a:t>Depend on situation &amp; people </a:t>
            </a:r>
            <a:r>
              <a:rPr lang="en-US" dirty="0" smtClean="0">
                <a:solidFill>
                  <a:srgbClr val="000000"/>
                </a:solidFill>
              </a:rPr>
              <a:t>included on team</a:t>
            </a:r>
          </a:p>
          <a:p>
            <a:pPr lvl="1"/>
            <a:r>
              <a:rPr lang="en-US" dirty="0" smtClean="0">
                <a:solidFill>
                  <a:srgbClr val="000000"/>
                </a:solidFill>
              </a:rPr>
              <a:t>Organizational approach </a:t>
            </a:r>
            <a:r>
              <a:rPr lang="en-US" dirty="0" smtClean="0">
                <a:solidFill>
                  <a:srgbClr val="3891A7"/>
                </a:solidFill>
              </a:rPr>
              <a:t>can be changed to fit people</a:t>
            </a:r>
          </a:p>
          <a:p>
            <a:pPr lvl="1"/>
            <a:r>
              <a:rPr lang="en-US" dirty="0" smtClean="0">
                <a:solidFill>
                  <a:srgbClr val="3891A7"/>
                </a:solidFill>
              </a:rPr>
              <a:t>Or change people to fit </a:t>
            </a:r>
            <a:r>
              <a:rPr lang="en-US" dirty="0" smtClean="0"/>
              <a:t>team organization</a:t>
            </a:r>
          </a:p>
          <a:p>
            <a:r>
              <a:rPr lang="en-US" dirty="0" smtClean="0"/>
              <a:t>Scientifically team </a:t>
            </a:r>
            <a:r>
              <a:rPr lang="en-US" dirty="0" smtClean="0">
                <a:solidFill>
                  <a:schemeClr val="accent3"/>
                </a:solidFill>
              </a:rPr>
              <a:t>dynamics difficult to analyze</a:t>
            </a:r>
          </a:p>
          <a:p>
            <a:pPr lvl="1"/>
            <a:r>
              <a:rPr lang="en-US" dirty="0" smtClean="0">
                <a:solidFill>
                  <a:schemeClr val="accent1"/>
                </a:solidFill>
              </a:rPr>
              <a:t>Hard to set-up experiments </a:t>
            </a:r>
            <a:r>
              <a:rPr lang="en-US" dirty="0" smtClean="0"/>
              <a:t>that could do this well</a:t>
            </a:r>
          </a:p>
          <a:p>
            <a:pPr lvl="1"/>
            <a:r>
              <a:rPr lang="en-US" dirty="0" smtClean="0">
                <a:solidFill>
                  <a:srgbClr val="000000"/>
                </a:solidFill>
              </a:rPr>
              <a:t>Trying to control </a:t>
            </a:r>
            <a:r>
              <a:rPr lang="en-US" dirty="0" smtClean="0">
                <a:solidFill>
                  <a:schemeClr val="accent1"/>
                </a:solidFill>
              </a:rPr>
              <a:t>these experiments may be unethical</a:t>
            </a:r>
            <a:endParaRPr lang="en-US" dirty="0" smtClean="0">
              <a:solidFill>
                <a:schemeClr val="accent3"/>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590800" y="5029200"/>
            <a:ext cx="4026570" cy="1676400"/>
          </a:xfrm>
          <a:prstGeom prst="rect">
            <a:avLst/>
          </a:prstGeom>
        </p:spPr>
      </p:pic>
    </p:spTree>
    <p:extLst>
      <p:ext uri="{BB962C8B-B14F-4D97-AF65-F5344CB8AC3E}">
        <p14:creationId xmlns:p14="http://schemas.microsoft.com/office/powerpoint/2010/main" val="122444454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63e9f081-5cfb-4a2b-a8f1-ade9ae0cefc2"/>
  <p:tag name="TPVERSION" val="6"/>
  <p:tag name="TPFULLVERSION" val="7.4.0.111"/>
  <p:tag name="PPTVERSION" val="16"/>
  <p:tag name="TPOS" val="2"/>
  <p:tag name="TPLASTSAVEVERSION" val="6.2 PC"/>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1697</TotalTime>
  <Words>6721</Words>
  <Application>Microsoft Office PowerPoint</Application>
  <PresentationFormat>On-screen Show (4:3)</PresentationFormat>
  <Paragraphs>1342</Paragraphs>
  <Slides>176</Slides>
  <Notes>85</Notes>
  <HiddenSlides>1</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176</vt:i4>
      </vt:variant>
    </vt:vector>
  </HeadingPairs>
  <TitlesOfParts>
    <vt:vector size="191" baseType="lpstr">
      <vt:lpstr>Arial</vt:lpstr>
      <vt:lpstr>Bradley Hand ITC</vt:lpstr>
      <vt:lpstr>Calibri</vt:lpstr>
      <vt:lpstr>Comic Sans MS</vt:lpstr>
      <vt:lpstr>Consolas</vt:lpstr>
      <vt:lpstr>Corbel</vt:lpstr>
      <vt:lpstr>Courier New</vt:lpstr>
      <vt:lpstr>Dijkstra</vt:lpstr>
      <vt:lpstr>Freestyle Script</vt:lpstr>
      <vt:lpstr>Mangal</vt:lpstr>
      <vt:lpstr>Times New Roman</vt:lpstr>
      <vt:lpstr>Trebuchet MS</vt:lpstr>
      <vt:lpstr>Wingdings</vt:lpstr>
      <vt:lpstr>Wingdings 2</vt:lpstr>
      <vt:lpstr>Median</vt:lpstr>
      <vt:lpstr>CSE 442/542–  Software Engineering Concepts</vt:lpstr>
      <vt:lpstr>Expectations of You</vt:lpstr>
      <vt:lpstr>Expectations of You</vt:lpstr>
      <vt:lpstr>Professional Conduct</vt:lpstr>
      <vt:lpstr>Attendance</vt:lpstr>
      <vt:lpstr>Deadlines</vt:lpstr>
      <vt:lpstr>Lecture Slides</vt:lpstr>
      <vt:lpstr>Readings</vt:lpstr>
      <vt:lpstr>Course Website</vt:lpstr>
      <vt:lpstr>PowerPoint Presentation</vt:lpstr>
      <vt:lpstr>Course Grading</vt:lpstr>
      <vt:lpstr>Course Grading</vt:lpstr>
      <vt:lpstr>Course Project</vt:lpstr>
      <vt:lpstr>Course Project Deadlines</vt:lpstr>
      <vt:lpstr>Reason Not To Study</vt:lpstr>
      <vt:lpstr>Reason To Study</vt:lpstr>
      <vt:lpstr>Reason To Study</vt:lpstr>
      <vt:lpstr>Why Software Engineering?</vt:lpstr>
      <vt:lpstr>Why Software Engineering?</vt:lpstr>
      <vt:lpstr>“A journey begins with a single step”</vt:lpstr>
      <vt:lpstr>“A journey begins with a single step”</vt:lpstr>
      <vt:lpstr>“A journey begins with a single step”</vt:lpstr>
      <vt:lpstr>Software Engineering Defined</vt:lpstr>
      <vt:lpstr>Software Engineering Defined</vt:lpstr>
      <vt:lpstr>“Free of Bugs”</vt:lpstr>
      <vt:lpstr>“Free of Bugs”</vt:lpstr>
      <vt:lpstr>“Free of Bugs”</vt:lpstr>
      <vt:lpstr>“Free of Any Bugs”</vt:lpstr>
      <vt:lpstr>“Free of Any Bugs”</vt:lpstr>
      <vt:lpstr>Testing Teams</vt:lpstr>
      <vt:lpstr>Testing Teams</vt:lpstr>
      <vt:lpstr>Testing Teams</vt:lpstr>
      <vt:lpstr>Software Engineering Role</vt:lpstr>
      <vt:lpstr>Software Engineering Defined</vt:lpstr>
      <vt:lpstr>Software Engineering Defined</vt:lpstr>
      <vt:lpstr>“On Time”</vt:lpstr>
      <vt:lpstr>“On Time &amp; Under Budget”</vt:lpstr>
      <vt:lpstr>“On Time &amp; Under Budget”</vt:lpstr>
      <vt:lpstr>Software Engineering Role</vt:lpstr>
      <vt:lpstr>Software Engineering Defined</vt:lpstr>
      <vt:lpstr>Software Engineering Defined</vt:lpstr>
      <vt:lpstr>“Satisfy the Client”</vt:lpstr>
      <vt:lpstr>“Satisfy the Client”</vt:lpstr>
      <vt:lpstr>Software Engineering Role</vt:lpstr>
      <vt:lpstr>Software Engineering Defined</vt:lpstr>
      <vt:lpstr>Software Engineering Defined</vt:lpstr>
      <vt:lpstr>“Easy To Modify”</vt:lpstr>
      <vt:lpstr>“Easy To Modify”</vt:lpstr>
      <vt:lpstr>“Easy To Modify”</vt:lpstr>
      <vt:lpstr>Software Engineering Role</vt:lpstr>
      <vt:lpstr>Software Engineering Defined</vt:lpstr>
      <vt:lpstr>“Adaptable to Chang[e]”</vt:lpstr>
      <vt:lpstr>“Adaptable to Chang[e]”</vt:lpstr>
      <vt:lpstr>“Adaptable to Change”</vt:lpstr>
      <vt:lpstr>Software Engineering Role</vt:lpstr>
      <vt:lpstr>Programming is Important</vt:lpstr>
      <vt:lpstr>Correctness Proofs</vt:lpstr>
      <vt:lpstr>Correctness Proof</vt:lpstr>
      <vt:lpstr>Correctness Proof</vt:lpstr>
      <vt:lpstr>Two Myths</vt:lpstr>
      <vt:lpstr>Two Myths</vt:lpstr>
      <vt:lpstr>Where Can We Stop Proof?</vt:lpstr>
      <vt:lpstr>Where Can We Stop Proof?</vt:lpstr>
      <vt:lpstr>Where Can We Stop Proof?</vt:lpstr>
      <vt:lpstr>Where Can We Stop Proof?</vt:lpstr>
      <vt:lpstr>Bigger Problem</vt:lpstr>
      <vt:lpstr>Not Fully Automatable</vt:lpstr>
      <vt:lpstr>Not Fully Automatable</vt:lpstr>
      <vt:lpstr>Not Fully Automatable</vt:lpstr>
      <vt:lpstr>Take 5</vt:lpstr>
      <vt:lpstr>Lies, Darned Lies &amp; Metrics</vt:lpstr>
      <vt:lpstr>Lies, Darned Lies &amp; Metrics</vt:lpstr>
      <vt:lpstr>Do Person-Months Scale?</vt:lpstr>
      <vt:lpstr>Do Person-Months Scale?</vt:lpstr>
      <vt:lpstr>Do Person-Months Scale?</vt:lpstr>
      <vt:lpstr>Computer Science “Laws”</vt:lpstr>
      <vt:lpstr>Chief Programmer Team</vt:lpstr>
      <vt:lpstr>Chief Programmer Team</vt:lpstr>
      <vt:lpstr>Chief Programmer Team</vt:lpstr>
      <vt:lpstr>Chief Programmer Team</vt:lpstr>
      <vt:lpstr>Chief Programmer Team</vt:lpstr>
      <vt:lpstr>Teams in the Real World</vt:lpstr>
      <vt:lpstr>Teams in the Real World</vt:lpstr>
      <vt:lpstr>Teams In The Real World</vt:lpstr>
      <vt:lpstr>Teams In The Real World</vt:lpstr>
      <vt:lpstr>Democracy InAction</vt:lpstr>
      <vt:lpstr>Democracy InAction</vt:lpstr>
      <vt:lpstr>Democracy InAction</vt:lpstr>
      <vt:lpstr>Democracy InAction</vt:lpstr>
      <vt:lpstr>Synchronize-and-Stabilize</vt:lpstr>
      <vt:lpstr>Synchronize-and-Stabilize</vt:lpstr>
      <vt:lpstr>Democratic Teams</vt:lpstr>
      <vt:lpstr>Democratic Teams</vt:lpstr>
      <vt:lpstr>Democratic Teams</vt:lpstr>
      <vt:lpstr>Egoless Programming</vt:lpstr>
      <vt:lpstr>Egoless Programming</vt:lpstr>
      <vt:lpstr>Egoless Programming</vt:lpstr>
      <vt:lpstr>Choosing Team Organization</vt:lpstr>
      <vt:lpstr>Choosing Team Organization</vt:lpstr>
      <vt:lpstr>Meet Your Classmates</vt:lpstr>
      <vt:lpstr>Why Lifecycle Matters</vt:lpstr>
      <vt:lpstr>Why Do Models Matter?</vt:lpstr>
      <vt:lpstr>Why Do Models Matter?</vt:lpstr>
      <vt:lpstr>Why Do Models Matter?</vt:lpstr>
      <vt:lpstr>Why Do Models Matter?</vt:lpstr>
      <vt:lpstr>Why Do Models Matter?</vt:lpstr>
      <vt:lpstr>Why Do Models Matter?</vt:lpstr>
      <vt:lpstr>Why Do Models Matter?</vt:lpstr>
      <vt:lpstr>Why Do Models Matter?</vt:lpstr>
      <vt:lpstr>What’s The End Result?</vt:lpstr>
      <vt:lpstr>What’s The End Result?</vt:lpstr>
      <vt:lpstr>Models Matter</vt:lpstr>
      <vt:lpstr>Classroom Development</vt:lpstr>
      <vt:lpstr>Waterfall Model</vt:lpstr>
      <vt:lpstr>Waterfall Model</vt:lpstr>
      <vt:lpstr>Waterfall Model</vt:lpstr>
      <vt:lpstr>Waterfall Model</vt:lpstr>
      <vt:lpstr>Waterfall Model</vt:lpstr>
      <vt:lpstr>Waterfall Model</vt:lpstr>
      <vt:lpstr>Moving Target Problem</vt:lpstr>
      <vt:lpstr>Waterfall Key Problem</vt:lpstr>
      <vt:lpstr>Rapid Prototyping</vt:lpstr>
      <vt:lpstr>Rapid Prototyping </vt:lpstr>
      <vt:lpstr>Spiral Lifecycle</vt:lpstr>
      <vt:lpstr>Spiral Lifecycle</vt:lpstr>
      <vt:lpstr>Change Is Inevitable</vt:lpstr>
      <vt:lpstr>Rational Unified Process</vt:lpstr>
      <vt:lpstr>Rational Unified Process</vt:lpstr>
      <vt:lpstr>Code is NOT the Goal!</vt:lpstr>
      <vt:lpstr>Code is NOT the Goal!</vt:lpstr>
      <vt:lpstr>Code is NOT the Goal!</vt:lpstr>
      <vt:lpstr>RUP</vt:lpstr>
      <vt:lpstr>RUP</vt:lpstr>
      <vt:lpstr>RUP</vt:lpstr>
      <vt:lpstr>RUP</vt:lpstr>
      <vt:lpstr>RUP</vt:lpstr>
      <vt:lpstr>Inception Phase</vt:lpstr>
      <vt:lpstr>Inception Phase</vt:lpstr>
      <vt:lpstr>Elaboration Phase</vt:lpstr>
      <vt:lpstr>Elaboration Phase</vt:lpstr>
      <vt:lpstr>Construction &amp; Transition</vt:lpstr>
      <vt:lpstr> Waterfall  vs. RUP</vt:lpstr>
      <vt:lpstr>Iterative Development</vt:lpstr>
      <vt:lpstr>Iterative Benefits</vt:lpstr>
      <vt:lpstr> Waterfall  vs. Iterative</vt:lpstr>
      <vt:lpstr>Agile Methods</vt:lpstr>
      <vt:lpstr>Agile Development</vt:lpstr>
      <vt:lpstr>Agile Development</vt:lpstr>
      <vt:lpstr>Agile Development</vt:lpstr>
      <vt:lpstr>Agile Manifesto</vt:lpstr>
      <vt:lpstr>Agile Principles</vt:lpstr>
      <vt:lpstr>Agile Principles (cont.)</vt:lpstr>
      <vt:lpstr>Agile Principles (cont.)</vt:lpstr>
      <vt:lpstr>Agile Principles (cont.)</vt:lpstr>
      <vt:lpstr>Agile Principles (cont.)</vt:lpstr>
      <vt:lpstr>Agile Principles (cont.)</vt:lpstr>
      <vt:lpstr>Agile Principles (cont.)</vt:lpstr>
      <vt:lpstr>Agile Principles (cont.)</vt:lpstr>
      <vt:lpstr>Agile Principles (cont.)</vt:lpstr>
      <vt:lpstr>Make Agile Real: Scrum</vt:lpstr>
      <vt:lpstr>Make Agile Real: Scrum</vt:lpstr>
      <vt:lpstr>Sprints in Scrum</vt:lpstr>
      <vt:lpstr>Scrum Teams: Co-Location</vt:lpstr>
      <vt:lpstr>Scrum: Pair Programming</vt:lpstr>
      <vt:lpstr>Scrum Teams: Co-Location</vt:lpstr>
      <vt:lpstr>Scrum Board</vt:lpstr>
      <vt:lpstr>Scrum Board</vt:lpstr>
      <vt:lpstr>Scrum board</vt:lpstr>
      <vt:lpstr>Scrum Board</vt:lpstr>
      <vt:lpstr>Scenario Revisited</vt:lpstr>
      <vt:lpstr>Scenario Revisited</vt:lpstr>
      <vt:lpstr>Scenario Revisited</vt:lpstr>
      <vt:lpstr>Scrum In Practice</vt:lpstr>
      <vt:lpstr>Scrum This Course</vt:lpstr>
      <vt:lpstr>Scrum This Course</vt:lpstr>
      <vt:lpstr>For Next Lecture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542 – Software Engineering Concepts</dc:title>
  <dc:creator>Matthew Hertz</dc:creator>
  <cp:keywords>CSE542;Introduction;Syllabus;Why study SE</cp:keywords>
  <cp:lastModifiedBy>Matthew Hertz</cp:lastModifiedBy>
  <cp:revision>259</cp:revision>
  <cp:lastPrinted>2014-08-26T01:28:38Z</cp:lastPrinted>
  <dcterms:created xsi:type="dcterms:W3CDTF">2010-08-30T01:01:14Z</dcterms:created>
  <dcterms:modified xsi:type="dcterms:W3CDTF">2017-05-30T15:22:25Z</dcterms:modified>
</cp:coreProperties>
</file>